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7" r:id="rId2"/>
    <p:sldId id="256" r:id="rId3"/>
    <p:sldId id="258" r:id="rId4"/>
    <p:sldId id="282" r:id="rId5"/>
    <p:sldId id="283" r:id="rId6"/>
    <p:sldId id="260" r:id="rId7"/>
    <p:sldId id="261" r:id="rId8"/>
    <p:sldId id="265" r:id="rId9"/>
    <p:sldId id="270" r:id="rId10"/>
    <p:sldId id="285" r:id="rId11"/>
    <p:sldId id="272" r:id="rId12"/>
    <p:sldId id="263" r:id="rId13"/>
    <p:sldId id="266" r:id="rId14"/>
    <p:sldId id="267" r:id="rId15"/>
    <p:sldId id="264" r:id="rId16"/>
    <p:sldId id="274" r:id="rId17"/>
    <p:sldId id="297" r:id="rId18"/>
    <p:sldId id="286" r:id="rId19"/>
    <p:sldId id="262" r:id="rId20"/>
    <p:sldId id="284" r:id="rId21"/>
    <p:sldId id="271" r:id="rId22"/>
    <p:sldId id="293" r:id="rId23"/>
    <p:sldId id="302" r:id="rId24"/>
    <p:sldId id="294" r:id="rId25"/>
    <p:sldId id="269" r:id="rId26"/>
    <p:sldId id="287" r:id="rId27"/>
    <p:sldId id="288" r:id="rId28"/>
    <p:sldId id="289" r:id="rId29"/>
    <p:sldId id="275" r:id="rId30"/>
    <p:sldId id="276" r:id="rId31"/>
    <p:sldId id="280" r:id="rId32"/>
    <p:sldId id="281" r:id="rId33"/>
    <p:sldId id="277" r:id="rId34"/>
    <p:sldId id="295" r:id="rId35"/>
    <p:sldId id="292" r:id="rId36"/>
    <p:sldId id="298" r:id="rId37"/>
    <p:sldId id="299" r:id="rId38"/>
    <p:sldId id="301" r:id="rId39"/>
    <p:sldId id="278" r:id="rId40"/>
    <p:sldId id="279" r:id="rId41"/>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D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94624" autoAdjust="0"/>
  </p:normalViewPr>
  <p:slideViewPr>
    <p:cSldViewPr>
      <p:cViewPr varScale="1">
        <p:scale>
          <a:sx n="82" d="100"/>
          <a:sy n="82" d="100"/>
        </p:scale>
        <p:origin x="1493"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418" cy="465743"/>
          </a:xfrm>
          <a:prstGeom prst="rect">
            <a:avLst/>
          </a:prstGeom>
        </p:spPr>
        <p:txBody>
          <a:bodyPr vert="horz" lIns="87444" tIns="43722" rIns="87444" bIns="43722" rtlCol="0"/>
          <a:lstStyle>
            <a:lvl1pPr algn="l">
              <a:defRPr sz="1100"/>
            </a:lvl1pPr>
          </a:lstStyle>
          <a:p>
            <a:endParaRPr lang="en-US"/>
          </a:p>
        </p:txBody>
      </p:sp>
      <p:sp>
        <p:nvSpPr>
          <p:cNvPr id="3" name="Date Placeholder 2"/>
          <p:cNvSpPr>
            <a:spLocks noGrp="1"/>
          </p:cNvSpPr>
          <p:nvPr>
            <p:ph type="dt" sz="quarter" idx="1"/>
          </p:nvPr>
        </p:nvSpPr>
        <p:spPr>
          <a:xfrm>
            <a:off x="3897902" y="0"/>
            <a:ext cx="2982418" cy="465743"/>
          </a:xfrm>
          <a:prstGeom prst="rect">
            <a:avLst/>
          </a:prstGeom>
        </p:spPr>
        <p:txBody>
          <a:bodyPr vert="horz" lIns="87444" tIns="43722" rIns="87444" bIns="43722" rtlCol="0"/>
          <a:lstStyle>
            <a:lvl1pPr algn="r">
              <a:defRPr sz="1100"/>
            </a:lvl1pPr>
          </a:lstStyle>
          <a:p>
            <a:fld id="{40FA435C-2518-4E89-9495-F3AD70884FCE}" type="datetimeFigureOut">
              <a:rPr lang="en-US" smtClean="0"/>
              <a:t>8/15/2026</a:t>
            </a:fld>
            <a:endParaRPr lang="en-US"/>
          </a:p>
        </p:txBody>
      </p:sp>
      <p:sp>
        <p:nvSpPr>
          <p:cNvPr id="4" name="Footer Placeholder 3"/>
          <p:cNvSpPr>
            <a:spLocks noGrp="1"/>
          </p:cNvSpPr>
          <p:nvPr>
            <p:ph type="ftr" sz="quarter" idx="2"/>
          </p:nvPr>
        </p:nvSpPr>
        <p:spPr>
          <a:xfrm>
            <a:off x="0" y="8830658"/>
            <a:ext cx="2982418" cy="465742"/>
          </a:xfrm>
          <a:prstGeom prst="rect">
            <a:avLst/>
          </a:prstGeom>
        </p:spPr>
        <p:txBody>
          <a:bodyPr vert="horz" lIns="87444" tIns="43722" rIns="87444" bIns="43722" rtlCol="0" anchor="b"/>
          <a:lstStyle>
            <a:lvl1pPr algn="l">
              <a:defRPr sz="1100"/>
            </a:lvl1pPr>
          </a:lstStyle>
          <a:p>
            <a:endParaRPr lang="en-US"/>
          </a:p>
        </p:txBody>
      </p:sp>
      <p:sp>
        <p:nvSpPr>
          <p:cNvPr id="5" name="Slide Number Placeholder 4"/>
          <p:cNvSpPr>
            <a:spLocks noGrp="1"/>
          </p:cNvSpPr>
          <p:nvPr>
            <p:ph type="sldNum" sz="quarter" idx="3"/>
          </p:nvPr>
        </p:nvSpPr>
        <p:spPr>
          <a:xfrm>
            <a:off x="3897902" y="8830658"/>
            <a:ext cx="2982418" cy="465742"/>
          </a:xfrm>
          <a:prstGeom prst="rect">
            <a:avLst/>
          </a:prstGeom>
        </p:spPr>
        <p:txBody>
          <a:bodyPr vert="horz" lIns="87444" tIns="43722" rIns="87444" bIns="43722" rtlCol="0" anchor="b"/>
          <a:lstStyle>
            <a:lvl1pPr algn="r">
              <a:defRPr sz="1100"/>
            </a:lvl1pPr>
          </a:lstStyle>
          <a:p>
            <a:fld id="{AF5AAD64-0FF3-465F-B26E-0C7B7D3211E9}" type="slidenum">
              <a:rPr lang="en-US" smtClean="0"/>
              <a:t>‹#›</a:t>
            </a:fld>
            <a:endParaRPr lang="en-US"/>
          </a:p>
        </p:txBody>
      </p:sp>
    </p:spTree>
    <p:extLst>
      <p:ext uri="{BB962C8B-B14F-4D97-AF65-F5344CB8AC3E}">
        <p14:creationId xmlns:p14="http://schemas.microsoft.com/office/powerpoint/2010/main" val="1486137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4820"/>
          </a:xfrm>
          <a:prstGeom prst="rect">
            <a:avLst/>
          </a:prstGeom>
        </p:spPr>
        <p:txBody>
          <a:bodyPr vert="horz" lIns="92430" tIns="46215" rIns="92430" bIns="46215"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30" tIns="46215" rIns="92430" bIns="46215" rtlCol="0"/>
          <a:lstStyle>
            <a:lvl1pPr algn="r">
              <a:defRPr sz="1200"/>
            </a:lvl1pPr>
          </a:lstStyle>
          <a:p>
            <a:fld id="{1D3C026E-F746-4829-A577-AAADAD32DDB3}" type="datetimeFigureOut">
              <a:rPr lang="en-US" smtClean="0"/>
              <a:pPr/>
              <a:t>8/15/2026</a:t>
            </a:fld>
            <a:endParaRPr lang="en-US"/>
          </a:p>
        </p:txBody>
      </p:sp>
      <p:sp>
        <p:nvSpPr>
          <p:cNvPr id="4" name="Slide Image Placeholder 3"/>
          <p:cNvSpPr>
            <a:spLocks noGrp="1" noRot="1" noChangeAspect="1"/>
          </p:cNvSpPr>
          <p:nvPr>
            <p:ph type="sldImg" idx="2"/>
          </p:nvPr>
        </p:nvSpPr>
        <p:spPr>
          <a:xfrm>
            <a:off x="1119188" y="698500"/>
            <a:ext cx="4643437" cy="3484563"/>
          </a:xfrm>
          <a:prstGeom prst="rect">
            <a:avLst/>
          </a:prstGeom>
          <a:noFill/>
          <a:ln w="12700">
            <a:solidFill>
              <a:prstClr val="black"/>
            </a:solidFill>
          </a:ln>
        </p:spPr>
        <p:txBody>
          <a:bodyPr vert="horz" lIns="92430" tIns="46215" rIns="92430" bIns="46215"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30" tIns="46215" rIns="92430" bIns="4621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2982119" cy="464820"/>
          </a:xfrm>
          <a:prstGeom prst="rect">
            <a:avLst/>
          </a:prstGeom>
        </p:spPr>
        <p:txBody>
          <a:bodyPr vert="horz" lIns="92430" tIns="46215" rIns="92430" bIns="46215"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30" tIns="46215" rIns="92430" bIns="46215" rtlCol="0" anchor="b"/>
          <a:lstStyle>
            <a:lvl1pPr algn="r">
              <a:defRPr sz="1200"/>
            </a:lvl1pPr>
          </a:lstStyle>
          <a:p>
            <a:fld id="{12DA3AC3-FEA3-4374-8778-16363600D992}" type="slidenum">
              <a:rPr lang="en-US" smtClean="0"/>
              <a:pPr/>
              <a:t>‹#›</a:t>
            </a:fld>
            <a:endParaRPr lang="en-US"/>
          </a:p>
        </p:txBody>
      </p:sp>
    </p:spTree>
    <p:extLst>
      <p:ext uri="{BB962C8B-B14F-4D97-AF65-F5344CB8AC3E}">
        <p14:creationId xmlns:p14="http://schemas.microsoft.com/office/powerpoint/2010/main" val="3739959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7</a:t>
            </a:fld>
            <a:endParaRPr lang="en-US"/>
          </a:p>
        </p:txBody>
      </p:sp>
    </p:spTree>
    <p:extLst>
      <p:ext uri="{BB962C8B-B14F-4D97-AF65-F5344CB8AC3E}">
        <p14:creationId xmlns:p14="http://schemas.microsoft.com/office/powerpoint/2010/main" val="2216370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8</a:t>
            </a:fld>
            <a:endParaRPr lang="en-US"/>
          </a:p>
        </p:txBody>
      </p:sp>
    </p:spTree>
    <p:extLst>
      <p:ext uri="{BB962C8B-B14F-4D97-AF65-F5344CB8AC3E}">
        <p14:creationId xmlns:p14="http://schemas.microsoft.com/office/powerpoint/2010/main" val="3825977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9</a:t>
            </a:fld>
            <a:endParaRPr lang="en-US"/>
          </a:p>
        </p:txBody>
      </p:sp>
    </p:spTree>
    <p:extLst>
      <p:ext uri="{BB962C8B-B14F-4D97-AF65-F5344CB8AC3E}">
        <p14:creationId xmlns:p14="http://schemas.microsoft.com/office/powerpoint/2010/main" val="2051932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10</a:t>
            </a:fld>
            <a:endParaRPr lang="en-US"/>
          </a:p>
        </p:txBody>
      </p:sp>
    </p:spTree>
    <p:extLst>
      <p:ext uri="{BB962C8B-B14F-4D97-AF65-F5344CB8AC3E}">
        <p14:creationId xmlns:p14="http://schemas.microsoft.com/office/powerpoint/2010/main" val="2833415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11</a:t>
            </a:fld>
            <a:endParaRPr lang="en-US"/>
          </a:p>
        </p:txBody>
      </p:sp>
    </p:spTree>
    <p:extLst>
      <p:ext uri="{BB962C8B-B14F-4D97-AF65-F5344CB8AC3E}">
        <p14:creationId xmlns:p14="http://schemas.microsoft.com/office/powerpoint/2010/main" val="769944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12</a:t>
            </a:fld>
            <a:endParaRPr lang="en-US"/>
          </a:p>
        </p:txBody>
      </p:sp>
    </p:spTree>
    <p:extLst>
      <p:ext uri="{BB962C8B-B14F-4D97-AF65-F5344CB8AC3E}">
        <p14:creationId xmlns:p14="http://schemas.microsoft.com/office/powerpoint/2010/main" val="2940907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13</a:t>
            </a:fld>
            <a:endParaRPr lang="en-US"/>
          </a:p>
        </p:txBody>
      </p:sp>
    </p:spTree>
    <p:extLst>
      <p:ext uri="{BB962C8B-B14F-4D97-AF65-F5344CB8AC3E}">
        <p14:creationId xmlns:p14="http://schemas.microsoft.com/office/powerpoint/2010/main" val="1344010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14</a:t>
            </a:fld>
            <a:endParaRPr lang="en-US"/>
          </a:p>
        </p:txBody>
      </p:sp>
    </p:spTree>
    <p:extLst>
      <p:ext uri="{BB962C8B-B14F-4D97-AF65-F5344CB8AC3E}">
        <p14:creationId xmlns:p14="http://schemas.microsoft.com/office/powerpoint/2010/main" val="3241536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15</a:t>
            </a:fld>
            <a:endParaRPr lang="en-US"/>
          </a:p>
        </p:txBody>
      </p:sp>
    </p:spTree>
    <p:extLst>
      <p:ext uri="{BB962C8B-B14F-4D97-AF65-F5344CB8AC3E}">
        <p14:creationId xmlns:p14="http://schemas.microsoft.com/office/powerpoint/2010/main" val="2602213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16</a:t>
            </a:fld>
            <a:endParaRPr lang="en-US"/>
          </a:p>
        </p:txBody>
      </p:sp>
    </p:spTree>
    <p:extLst>
      <p:ext uri="{BB962C8B-B14F-4D97-AF65-F5344CB8AC3E}">
        <p14:creationId xmlns:p14="http://schemas.microsoft.com/office/powerpoint/2010/main" val="1692774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17</a:t>
            </a:fld>
            <a:endParaRPr lang="en-US"/>
          </a:p>
        </p:txBody>
      </p:sp>
    </p:spTree>
    <p:extLst>
      <p:ext uri="{BB962C8B-B14F-4D97-AF65-F5344CB8AC3E}">
        <p14:creationId xmlns:p14="http://schemas.microsoft.com/office/powerpoint/2010/main" val="544290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18</a:t>
            </a:fld>
            <a:endParaRPr lang="en-US"/>
          </a:p>
        </p:txBody>
      </p:sp>
    </p:spTree>
    <p:extLst>
      <p:ext uri="{BB962C8B-B14F-4D97-AF65-F5344CB8AC3E}">
        <p14:creationId xmlns:p14="http://schemas.microsoft.com/office/powerpoint/2010/main" val="976659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19</a:t>
            </a:fld>
            <a:endParaRPr lang="en-US"/>
          </a:p>
        </p:txBody>
      </p:sp>
    </p:spTree>
    <p:extLst>
      <p:ext uri="{BB962C8B-B14F-4D97-AF65-F5344CB8AC3E}">
        <p14:creationId xmlns:p14="http://schemas.microsoft.com/office/powerpoint/2010/main" val="3894705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20</a:t>
            </a:fld>
            <a:endParaRPr lang="en-US"/>
          </a:p>
        </p:txBody>
      </p:sp>
    </p:spTree>
    <p:extLst>
      <p:ext uri="{BB962C8B-B14F-4D97-AF65-F5344CB8AC3E}">
        <p14:creationId xmlns:p14="http://schemas.microsoft.com/office/powerpoint/2010/main" val="2145109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21</a:t>
            </a:fld>
            <a:endParaRPr lang="en-US"/>
          </a:p>
        </p:txBody>
      </p:sp>
    </p:spTree>
    <p:extLst>
      <p:ext uri="{BB962C8B-B14F-4D97-AF65-F5344CB8AC3E}">
        <p14:creationId xmlns:p14="http://schemas.microsoft.com/office/powerpoint/2010/main" val="3567571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22</a:t>
            </a:fld>
            <a:endParaRPr lang="en-US"/>
          </a:p>
        </p:txBody>
      </p:sp>
    </p:spTree>
    <p:extLst>
      <p:ext uri="{BB962C8B-B14F-4D97-AF65-F5344CB8AC3E}">
        <p14:creationId xmlns:p14="http://schemas.microsoft.com/office/powerpoint/2010/main" val="1969052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23</a:t>
            </a:fld>
            <a:endParaRPr lang="en-US"/>
          </a:p>
        </p:txBody>
      </p:sp>
    </p:spTree>
    <p:extLst>
      <p:ext uri="{BB962C8B-B14F-4D97-AF65-F5344CB8AC3E}">
        <p14:creationId xmlns:p14="http://schemas.microsoft.com/office/powerpoint/2010/main" val="4211856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24</a:t>
            </a:fld>
            <a:endParaRPr lang="en-US"/>
          </a:p>
        </p:txBody>
      </p:sp>
    </p:spTree>
    <p:extLst>
      <p:ext uri="{BB962C8B-B14F-4D97-AF65-F5344CB8AC3E}">
        <p14:creationId xmlns:p14="http://schemas.microsoft.com/office/powerpoint/2010/main" val="1692590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25</a:t>
            </a:fld>
            <a:endParaRPr lang="en-US"/>
          </a:p>
        </p:txBody>
      </p:sp>
    </p:spTree>
    <p:extLst>
      <p:ext uri="{BB962C8B-B14F-4D97-AF65-F5344CB8AC3E}">
        <p14:creationId xmlns:p14="http://schemas.microsoft.com/office/powerpoint/2010/main" val="302440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26</a:t>
            </a:fld>
            <a:endParaRPr lang="en-US"/>
          </a:p>
        </p:txBody>
      </p:sp>
    </p:spTree>
    <p:extLst>
      <p:ext uri="{BB962C8B-B14F-4D97-AF65-F5344CB8AC3E}">
        <p14:creationId xmlns:p14="http://schemas.microsoft.com/office/powerpoint/2010/main" val="38378385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27</a:t>
            </a:fld>
            <a:endParaRPr lang="en-US"/>
          </a:p>
        </p:txBody>
      </p:sp>
    </p:spTree>
    <p:extLst>
      <p:ext uri="{BB962C8B-B14F-4D97-AF65-F5344CB8AC3E}">
        <p14:creationId xmlns:p14="http://schemas.microsoft.com/office/powerpoint/2010/main" val="3456067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28</a:t>
            </a:fld>
            <a:endParaRPr lang="en-US"/>
          </a:p>
        </p:txBody>
      </p:sp>
    </p:spTree>
    <p:extLst>
      <p:ext uri="{BB962C8B-B14F-4D97-AF65-F5344CB8AC3E}">
        <p14:creationId xmlns:p14="http://schemas.microsoft.com/office/powerpoint/2010/main" val="34846314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29</a:t>
            </a:fld>
            <a:endParaRPr lang="en-US"/>
          </a:p>
        </p:txBody>
      </p:sp>
    </p:spTree>
    <p:extLst>
      <p:ext uri="{BB962C8B-B14F-4D97-AF65-F5344CB8AC3E}">
        <p14:creationId xmlns:p14="http://schemas.microsoft.com/office/powerpoint/2010/main" val="2509125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30</a:t>
            </a:fld>
            <a:endParaRPr lang="en-US"/>
          </a:p>
        </p:txBody>
      </p:sp>
    </p:spTree>
    <p:extLst>
      <p:ext uri="{BB962C8B-B14F-4D97-AF65-F5344CB8AC3E}">
        <p14:creationId xmlns:p14="http://schemas.microsoft.com/office/powerpoint/2010/main" val="3734553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31</a:t>
            </a:fld>
            <a:endParaRPr lang="en-US"/>
          </a:p>
        </p:txBody>
      </p:sp>
    </p:spTree>
    <p:extLst>
      <p:ext uri="{BB962C8B-B14F-4D97-AF65-F5344CB8AC3E}">
        <p14:creationId xmlns:p14="http://schemas.microsoft.com/office/powerpoint/2010/main" val="3454979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32</a:t>
            </a:fld>
            <a:endParaRPr lang="en-US"/>
          </a:p>
        </p:txBody>
      </p:sp>
    </p:spTree>
    <p:extLst>
      <p:ext uri="{BB962C8B-B14F-4D97-AF65-F5344CB8AC3E}">
        <p14:creationId xmlns:p14="http://schemas.microsoft.com/office/powerpoint/2010/main" val="16936434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33</a:t>
            </a:fld>
            <a:endParaRPr lang="en-US"/>
          </a:p>
        </p:txBody>
      </p:sp>
    </p:spTree>
    <p:extLst>
      <p:ext uri="{BB962C8B-B14F-4D97-AF65-F5344CB8AC3E}">
        <p14:creationId xmlns:p14="http://schemas.microsoft.com/office/powerpoint/2010/main" val="24502259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34</a:t>
            </a:fld>
            <a:endParaRPr lang="en-US"/>
          </a:p>
        </p:txBody>
      </p:sp>
    </p:spTree>
    <p:extLst>
      <p:ext uri="{BB962C8B-B14F-4D97-AF65-F5344CB8AC3E}">
        <p14:creationId xmlns:p14="http://schemas.microsoft.com/office/powerpoint/2010/main" val="10926403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35</a:t>
            </a:fld>
            <a:endParaRPr lang="en-US"/>
          </a:p>
        </p:txBody>
      </p:sp>
    </p:spTree>
    <p:extLst>
      <p:ext uri="{BB962C8B-B14F-4D97-AF65-F5344CB8AC3E}">
        <p14:creationId xmlns:p14="http://schemas.microsoft.com/office/powerpoint/2010/main" val="34326858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36</a:t>
            </a:fld>
            <a:endParaRPr lang="en-US"/>
          </a:p>
        </p:txBody>
      </p:sp>
    </p:spTree>
    <p:extLst>
      <p:ext uri="{BB962C8B-B14F-4D97-AF65-F5344CB8AC3E}">
        <p14:creationId xmlns:p14="http://schemas.microsoft.com/office/powerpoint/2010/main" val="3555073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37</a:t>
            </a:fld>
            <a:endParaRPr lang="en-US"/>
          </a:p>
        </p:txBody>
      </p:sp>
    </p:spTree>
    <p:extLst>
      <p:ext uri="{BB962C8B-B14F-4D97-AF65-F5344CB8AC3E}">
        <p14:creationId xmlns:p14="http://schemas.microsoft.com/office/powerpoint/2010/main" val="37117562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04BAA-CEA1-3612-214F-9650E1331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49932-6302-9A78-3304-0EF5DE5F08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6FB4B2-E110-4167-AE53-86582215E31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58C1AB8-2B35-8F81-12FE-B55F56C47760}"/>
              </a:ext>
            </a:extLst>
          </p:cNvPr>
          <p:cNvSpPr>
            <a:spLocks noGrp="1"/>
          </p:cNvSpPr>
          <p:nvPr>
            <p:ph type="sldNum" sz="quarter" idx="10"/>
          </p:nvPr>
        </p:nvSpPr>
        <p:spPr/>
        <p:txBody>
          <a:bodyPr/>
          <a:lstStyle/>
          <a:p>
            <a:fld id="{12DA3AC3-FEA3-4374-8778-16363600D992}" type="slidenum">
              <a:rPr lang="en-US" smtClean="0"/>
              <a:pPr/>
              <a:t>38</a:t>
            </a:fld>
            <a:endParaRPr lang="en-US"/>
          </a:p>
        </p:txBody>
      </p:sp>
    </p:spTree>
    <p:extLst>
      <p:ext uri="{BB962C8B-B14F-4D97-AF65-F5344CB8AC3E}">
        <p14:creationId xmlns:p14="http://schemas.microsoft.com/office/powerpoint/2010/main" val="20643179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39</a:t>
            </a:fld>
            <a:endParaRPr lang="en-US"/>
          </a:p>
        </p:txBody>
      </p:sp>
    </p:spTree>
    <p:extLst>
      <p:ext uri="{BB962C8B-B14F-4D97-AF65-F5344CB8AC3E}">
        <p14:creationId xmlns:p14="http://schemas.microsoft.com/office/powerpoint/2010/main" val="15534848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DA3AC3-FEA3-4374-8778-16363600D992}" type="slidenum">
              <a:rPr lang="en-US" smtClean="0"/>
              <a:pPr/>
              <a:t>40</a:t>
            </a:fld>
            <a:endParaRPr lang="en-US"/>
          </a:p>
        </p:txBody>
      </p:sp>
    </p:spTree>
    <p:extLst>
      <p:ext uri="{BB962C8B-B14F-4D97-AF65-F5344CB8AC3E}">
        <p14:creationId xmlns:p14="http://schemas.microsoft.com/office/powerpoint/2010/main" val="3317944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8A8CD32-BE86-4817-AE9A-6A8AB6DA9FF4}" type="datetimeFigureOut">
              <a:rPr lang="en-US" smtClean="0"/>
              <a:pPr/>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9F60D-EF65-4684-BAFA-846F49F051D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A8CD32-BE86-4817-AE9A-6A8AB6DA9FF4}" type="datetimeFigureOut">
              <a:rPr lang="en-US" smtClean="0"/>
              <a:pPr/>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9F60D-EF65-4684-BAFA-846F49F051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A8CD32-BE86-4817-AE9A-6A8AB6DA9FF4}" type="datetimeFigureOut">
              <a:rPr lang="en-US" smtClean="0"/>
              <a:pPr/>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9F60D-EF65-4684-BAFA-846F49F051D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8A8CD32-BE86-4817-AE9A-6A8AB6DA9FF4}" type="datetimeFigureOut">
              <a:rPr lang="en-US" smtClean="0"/>
              <a:pPr/>
              <a:t>8/15/2026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D9F60D-EF65-4684-BAFA-846F49F051D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A8CD32-BE86-4817-AE9A-6A8AB6DA9FF4}" type="datetimeFigureOut">
              <a:rPr lang="en-US" smtClean="0"/>
              <a:pPr/>
              <a:t>8/15/2026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D9F60D-EF65-4684-BAFA-846F49F051D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8A8CD32-BE86-4817-AE9A-6A8AB6DA9FF4}" type="datetimeFigureOut">
              <a:rPr lang="en-US" smtClean="0"/>
              <a:pPr/>
              <a:t>8/15/2026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D9F60D-EF65-4684-BAFA-846F49F051D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8CD32-BE86-4817-AE9A-6A8AB6DA9FF4}" type="datetimeFigureOut">
              <a:rPr lang="en-US" smtClean="0"/>
              <a:pPr/>
              <a:t>8/15/2026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D9F60D-EF65-4684-BAFA-846F49F051D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A8CD32-BE86-4817-AE9A-6A8AB6DA9FF4}" type="datetimeFigureOut">
              <a:rPr lang="en-US" smtClean="0"/>
              <a:pPr/>
              <a:t>8/15/2026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D9F60D-EF65-4684-BAFA-846F49F051D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A8CD32-BE86-4817-AE9A-6A8AB6DA9FF4}" type="datetimeFigureOut">
              <a:rPr lang="en-US" smtClean="0"/>
              <a:pPr/>
              <a:t>8/15/2026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D9F60D-EF65-4684-BAFA-846F49F051D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A8CD32-BE86-4817-AE9A-6A8AB6DA9FF4}" type="datetimeFigureOut">
              <a:rPr lang="en-US" smtClean="0"/>
              <a:pPr/>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9F60D-EF65-4684-BAFA-846F49F051D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A8CD32-BE86-4817-AE9A-6A8AB6DA9FF4}" type="datetimeFigureOut">
              <a:rPr lang="en-US" smtClean="0"/>
              <a:pPr/>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9F60D-EF65-4684-BAFA-846F49F051D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A8CD32-BE86-4817-AE9A-6A8AB6DA9FF4}" type="datetimeFigureOut">
              <a:rPr lang="en-US" smtClean="0"/>
              <a:pPr/>
              <a:t>8/15/2026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9F60D-EF65-4684-BAFA-846F49F051D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mailto:lanceastern@gmail.com"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14.jpeg"/><Relationship Id="rId4" Type="http://schemas.openxmlformats.org/officeDocument/2006/relationships/hyperlink" Target="http://www.google.com/url?sa=i&amp;rct=j&amp;q=&amp;esrc=s&amp;frm=1&amp;source=images&amp;cd=&amp;cad=rja&amp;docid=ypectcc09VhlTM&amp;tbnid=McEXo8P5CoLuGM:&amp;ved=0CAUQjRw&amp;url=http://www.bowl.com/Join/&amp;ei=0UUQUtj2OOrJygHprYEw&amp;bvm=bv.50768961,d.aWc&amp;psig=AFQjCNEZNS6lkYEuGADJagV-ZzXmscwQUQ&amp;ust=1376884546695382"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17.png"/><Relationship Id="rId4" Type="http://schemas.openxmlformats.org/officeDocument/2006/relationships/hyperlink" Target="http://www.google.com/url?sa=i&amp;rct=j&amp;q=&amp;esrc=s&amp;frm=1&amp;source=images&amp;cd=&amp;cad=rja&amp;docid=QBFNiiFoW612XM&amp;tbnid=aYP6x6-rMGENjM:&amp;ved=0CAUQjRw&amp;url=http://www.stjosephbowling.com/RegisteredVolunteerInfo.html&amp;ei=fEkQUoP3LYryyAGR4IFA&amp;psig=AFQjCNHjYAiVwhlDPxmth8bPY8ICwGXOKQ&amp;ust=1376885483953759" TargetMode="External"/><Relationship Id="rId9"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bowl.com/about-us/join-now/member-rewards" TargetMode="External"/><Relationship Id="rId5" Type="http://schemas.openxmlformats.org/officeDocument/2006/relationships/image" Target="../media/image20.PN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2.jp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jpe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3.jpeg"/><Relationship Id="rId9" Type="http://schemas.openxmlformats.org/officeDocument/2006/relationships/image" Target="../media/image30.png"/></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5.png"/><Relationship Id="rId7"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jpeg"/><Relationship Id="rId7"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jpe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jpeg"/><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http://www.facebook.com/yumausbc" TargetMode="External"/><Relationship Id="rId4" Type="http://schemas.openxmlformats.org/officeDocument/2006/relationships/hyperlink" Target="http://www.yumausbc.org/"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icture1.jpg"/>
          <p:cNvPicPr>
            <a:picLocks noChangeAspect="1"/>
          </p:cNvPicPr>
          <p:nvPr/>
        </p:nvPicPr>
        <p:blipFill>
          <a:blip r:embed="rId2" cstate="print"/>
          <a:stretch>
            <a:fillRect/>
          </a:stretch>
        </p:blipFill>
        <p:spPr>
          <a:xfrm>
            <a:off x="0" y="-27660"/>
            <a:ext cx="9144000" cy="5971260"/>
          </a:xfrm>
          <a:prstGeom prst="rect">
            <a:avLst/>
          </a:prstGeom>
        </p:spPr>
      </p:pic>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pic>
        <p:nvPicPr>
          <p:cNvPr id="6" name="Picture 5" descr="YumaBA.jpg"/>
          <p:cNvPicPr>
            <a:picLocks noChangeAspect="1"/>
          </p:cNvPicPr>
          <p:nvPr/>
        </p:nvPicPr>
        <p:blipFill>
          <a:blip r:embed="rId4" cstate="print"/>
          <a:stretch>
            <a:fillRect/>
          </a:stretch>
        </p:blipFill>
        <p:spPr>
          <a:xfrm>
            <a:off x="304800" y="4648200"/>
            <a:ext cx="1417317" cy="1160054"/>
          </a:xfrm>
          <a:prstGeom prst="rect">
            <a:avLst/>
          </a:prstGeom>
        </p:spPr>
      </p:pic>
      <p:sp>
        <p:nvSpPr>
          <p:cNvPr id="9" name="TextBox 8"/>
          <p:cNvSpPr txBox="1"/>
          <p:nvPr/>
        </p:nvSpPr>
        <p:spPr>
          <a:xfrm>
            <a:off x="0" y="1752600"/>
            <a:ext cx="9144000" cy="923330"/>
          </a:xfrm>
          <a:prstGeom prst="rect">
            <a:avLst/>
          </a:prstGeom>
          <a:noFill/>
        </p:spPr>
        <p:txBody>
          <a:bodyPr wrap="square" rtlCol="0">
            <a:spAutoFit/>
          </a:bodyPr>
          <a:lstStyle/>
          <a:p>
            <a:pPr algn="ctr"/>
            <a:r>
              <a:rPr lang="en-US" sz="5400" b="1" dirty="0">
                <a:ln>
                  <a:solidFill>
                    <a:schemeClr val="tx1"/>
                  </a:solidFill>
                </a:ln>
                <a:solidFill>
                  <a:srgbClr val="FF0000"/>
                </a:solidFill>
                <a:latin typeface="Arial" pitchFamily="34" charset="0"/>
                <a:cs typeface="Arial" pitchFamily="34" charset="0"/>
              </a:rPr>
              <a:t>Yuma USBC</a:t>
            </a:r>
          </a:p>
        </p:txBody>
      </p:sp>
      <p:sp>
        <p:nvSpPr>
          <p:cNvPr id="10" name="TextBox 9"/>
          <p:cNvSpPr txBox="1"/>
          <p:nvPr/>
        </p:nvSpPr>
        <p:spPr>
          <a:xfrm>
            <a:off x="0" y="2971800"/>
            <a:ext cx="9144000" cy="830997"/>
          </a:xfrm>
          <a:prstGeom prst="rect">
            <a:avLst/>
          </a:prstGeom>
          <a:noFill/>
        </p:spPr>
        <p:txBody>
          <a:bodyPr wrap="square" rtlCol="0">
            <a:spAutoFit/>
          </a:bodyPr>
          <a:lstStyle/>
          <a:p>
            <a:pPr algn="ctr"/>
            <a:r>
              <a:rPr lang="en-US" sz="4800" b="1" dirty="0">
                <a:ln>
                  <a:solidFill>
                    <a:schemeClr val="tx1"/>
                  </a:solidFill>
                </a:ln>
                <a:solidFill>
                  <a:srgbClr val="FF0000"/>
                </a:solidFill>
                <a:latin typeface="Arial" pitchFamily="34" charset="0"/>
                <a:cs typeface="Arial" pitchFamily="34" charset="0"/>
              </a:rPr>
              <a:t>League Officers Workshop</a:t>
            </a:r>
          </a:p>
        </p:txBody>
      </p:sp>
      <p:sp>
        <p:nvSpPr>
          <p:cNvPr id="11" name="TextBox 10"/>
          <p:cNvSpPr txBox="1"/>
          <p:nvPr/>
        </p:nvSpPr>
        <p:spPr>
          <a:xfrm>
            <a:off x="2799400" y="4419600"/>
            <a:ext cx="3457037" cy="707886"/>
          </a:xfrm>
          <a:prstGeom prst="rect">
            <a:avLst/>
          </a:prstGeom>
          <a:noFill/>
        </p:spPr>
        <p:txBody>
          <a:bodyPr wrap="none" rtlCol="0">
            <a:spAutoFit/>
          </a:bodyPr>
          <a:lstStyle/>
          <a:p>
            <a:r>
              <a:rPr lang="en-US" sz="4000" b="1" dirty="0" smtClean="0"/>
              <a:t>16 </a:t>
            </a:r>
            <a:r>
              <a:rPr lang="en-US" sz="4000" b="1" dirty="0"/>
              <a:t>August </a:t>
            </a:r>
            <a:r>
              <a:rPr lang="en-US" sz="4000" b="1" dirty="0" smtClean="0"/>
              <a:t>2026</a:t>
            </a:r>
            <a:endParaRPr lang="en-US" sz="4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2" cstate="print"/>
          <a:srcRect/>
          <a:stretch>
            <a:fillRect/>
          </a:stretch>
        </p:blipFill>
        <p:spPr bwMode="auto">
          <a:xfrm>
            <a:off x="3352800" y="6203430"/>
            <a:ext cx="2476500" cy="495301"/>
          </a:xfrm>
          <a:prstGeom prst="rect">
            <a:avLst/>
          </a:prstGeom>
          <a:noFill/>
        </p:spPr>
      </p:pic>
      <p:sp>
        <p:nvSpPr>
          <p:cNvPr id="12" name="TextBox 11"/>
          <p:cNvSpPr txBox="1"/>
          <p:nvPr/>
        </p:nvSpPr>
        <p:spPr>
          <a:xfrm>
            <a:off x="5943600" y="1295400"/>
            <a:ext cx="2971800" cy="4524315"/>
          </a:xfrm>
          <a:prstGeom prst="rect">
            <a:avLst/>
          </a:prstGeom>
          <a:noFill/>
        </p:spPr>
        <p:txBody>
          <a:bodyPr wrap="square" rtlCol="0">
            <a:spAutoFit/>
          </a:bodyPr>
          <a:lstStyle/>
          <a:p>
            <a:r>
              <a:rPr lang="en-US" sz="7200" b="1" dirty="0"/>
              <a:t>Silence Your Cell Phones</a:t>
            </a:r>
          </a:p>
        </p:txBody>
      </p:sp>
      <p:pic>
        <p:nvPicPr>
          <p:cNvPr id="11270" name="Picture 6" descr="http://4.bp.blogspot.com/-7t5H01iC9as/TY813bG_cgI/AAAAAAAAAAs/HFD9y8M2jo0/s1600/timeline-of-cell-phones.gif"/>
          <p:cNvPicPr>
            <a:picLocks noChangeAspect="1" noChangeArrowheads="1"/>
          </p:cNvPicPr>
          <p:nvPr/>
        </p:nvPicPr>
        <p:blipFill>
          <a:blip r:embed="rId3" cstate="print"/>
          <a:srcRect/>
          <a:stretch>
            <a:fillRect/>
          </a:stretch>
        </p:blipFill>
        <p:spPr bwMode="auto">
          <a:xfrm>
            <a:off x="609600" y="1447800"/>
            <a:ext cx="4762500" cy="3524251"/>
          </a:xfrm>
          <a:prstGeom prst="rect">
            <a:avLst/>
          </a:prstGeom>
          <a:noFill/>
        </p:spPr>
      </p:pic>
      <p:pic>
        <p:nvPicPr>
          <p:cNvPr id="11272" name="Picture 8" descr="http://www.seoconsultants.com/just-say-no/images/no-cell-phones-480.gif"/>
          <p:cNvPicPr>
            <a:picLocks noChangeAspect="1" noChangeArrowheads="1"/>
          </p:cNvPicPr>
          <p:nvPr/>
        </p:nvPicPr>
        <p:blipFill>
          <a:blip r:embed="rId4" cstate="print"/>
          <a:srcRect/>
          <a:stretch>
            <a:fillRect/>
          </a:stretch>
        </p:blipFill>
        <p:spPr bwMode="auto">
          <a:xfrm>
            <a:off x="152400" y="304800"/>
            <a:ext cx="5638800" cy="5638800"/>
          </a:xfrm>
          <a:prstGeom prst="rect">
            <a:avLst/>
          </a:prstGeom>
          <a:noFill/>
        </p:spPr>
      </p:pic>
      <p:pic>
        <p:nvPicPr>
          <p:cNvPr id="8" name="Picture 7" descr="YumaBA.jpg"/>
          <p:cNvPicPr>
            <a:picLocks noChangeAspect="1"/>
          </p:cNvPicPr>
          <p:nvPr/>
        </p:nvPicPr>
        <p:blipFill>
          <a:blip r:embed="rId5" cstate="print"/>
          <a:stretch>
            <a:fillRect/>
          </a:stretch>
        </p:blipFill>
        <p:spPr>
          <a:xfrm>
            <a:off x="7400291" y="135346"/>
            <a:ext cx="1417317" cy="116005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2" cstate="print"/>
          <a:srcRect/>
          <a:stretch>
            <a:fillRect/>
          </a:stretch>
        </p:blipFill>
        <p:spPr bwMode="auto">
          <a:xfrm>
            <a:off x="3352800" y="6203430"/>
            <a:ext cx="2476500" cy="495301"/>
          </a:xfrm>
          <a:prstGeom prst="rect">
            <a:avLst/>
          </a:prstGeom>
          <a:noFill/>
        </p:spPr>
      </p:pic>
      <p:sp>
        <p:nvSpPr>
          <p:cNvPr id="8" name="TextBox 7"/>
          <p:cNvSpPr txBox="1"/>
          <p:nvPr/>
        </p:nvSpPr>
        <p:spPr>
          <a:xfrm>
            <a:off x="685800" y="457200"/>
            <a:ext cx="6781800" cy="830997"/>
          </a:xfrm>
          <a:prstGeom prst="rect">
            <a:avLst/>
          </a:prstGeom>
          <a:noFill/>
        </p:spPr>
        <p:txBody>
          <a:bodyPr wrap="square" rtlCol="0">
            <a:spAutoFit/>
          </a:bodyPr>
          <a:lstStyle/>
          <a:p>
            <a:r>
              <a:rPr lang="en-US" sz="4800" b="1" dirty="0">
                <a:ln>
                  <a:solidFill>
                    <a:schemeClr val="tx1"/>
                  </a:solidFill>
                </a:ln>
                <a:solidFill>
                  <a:srgbClr val="FF0000"/>
                </a:solidFill>
                <a:latin typeface="Arial" pitchFamily="34" charset="0"/>
                <a:cs typeface="Arial" pitchFamily="34" charset="0"/>
              </a:rPr>
              <a:t>Association Officers</a:t>
            </a:r>
          </a:p>
        </p:txBody>
      </p:sp>
      <p:sp>
        <p:nvSpPr>
          <p:cNvPr id="9" name="Rectangle 8"/>
          <p:cNvSpPr/>
          <p:nvPr/>
        </p:nvSpPr>
        <p:spPr>
          <a:xfrm>
            <a:off x="685800" y="1828800"/>
            <a:ext cx="8001000" cy="3276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4648200" y="2057400"/>
            <a:ext cx="0" cy="259080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1" y="2667000"/>
            <a:ext cx="3886200" cy="646331"/>
          </a:xfrm>
          <a:prstGeom prst="rect">
            <a:avLst/>
          </a:prstGeom>
          <a:noFill/>
        </p:spPr>
        <p:txBody>
          <a:bodyPr wrap="square" rtlCol="0">
            <a:spAutoFit/>
          </a:bodyPr>
          <a:lstStyle/>
          <a:p>
            <a:pPr algn="ctr"/>
            <a:r>
              <a:rPr lang="en-US" sz="3600" b="1" dirty="0" smtClean="0">
                <a:latin typeface="Arial" pitchFamily="34" charset="0"/>
                <a:cs typeface="Arial" pitchFamily="34" charset="0"/>
              </a:rPr>
              <a:t>John Schofield</a:t>
            </a:r>
            <a:endParaRPr lang="en-US" sz="3600" b="1" dirty="0">
              <a:latin typeface="Arial" pitchFamily="34" charset="0"/>
              <a:cs typeface="Arial" pitchFamily="34" charset="0"/>
            </a:endParaRPr>
          </a:p>
        </p:txBody>
      </p:sp>
      <p:sp>
        <p:nvSpPr>
          <p:cNvPr id="16" name="TextBox 15"/>
          <p:cNvSpPr txBox="1"/>
          <p:nvPr/>
        </p:nvSpPr>
        <p:spPr>
          <a:xfrm>
            <a:off x="4724400" y="3505200"/>
            <a:ext cx="3577261" cy="461665"/>
          </a:xfrm>
          <a:prstGeom prst="rect">
            <a:avLst/>
          </a:prstGeom>
          <a:noFill/>
        </p:spPr>
        <p:txBody>
          <a:bodyPr wrap="none" rtlCol="0">
            <a:spAutoFit/>
          </a:bodyPr>
          <a:lstStyle/>
          <a:p>
            <a:r>
              <a:rPr lang="pt-BR" sz="2400" b="1" dirty="0"/>
              <a:t>Telephone: (928) 580-1562</a:t>
            </a:r>
            <a:endParaRPr lang="en-US" sz="2400" b="1" dirty="0">
              <a:latin typeface="Arial" pitchFamily="34" charset="0"/>
              <a:cs typeface="Arial" pitchFamily="34" charset="0"/>
            </a:endParaRPr>
          </a:p>
        </p:txBody>
      </p:sp>
      <p:sp>
        <p:nvSpPr>
          <p:cNvPr id="17" name="TextBox 16"/>
          <p:cNvSpPr txBox="1"/>
          <p:nvPr/>
        </p:nvSpPr>
        <p:spPr>
          <a:xfrm>
            <a:off x="4809098" y="3901188"/>
            <a:ext cx="3518399" cy="830997"/>
          </a:xfrm>
          <a:prstGeom prst="rect">
            <a:avLst/>
          </a:prstGeom>
          <a:noFill/>
        </p:spPr>
        <p:txBody>
          <a:bodyPr wrap="none" rtlCol="0">
            <a:spAutoFit/>
          </a:bodyPr>
          <a:lstStyle/>
          <a:p>
            <a:r>
              <a:rPr lang="pt-BR" sz="2400" b="1" dirty="0"/>
              <a:t>Email</a:t>
            </a:r>
            <a:r>
              <a:rPr lang="pt-BR" sz="2400" dirty="0"/>
              <a:t>: </a:t>
            </a:r>
            <a:r>
              <a:rPr lang="pt-BR" sz="2400" dirty="0" smtClean="0"/>
              <a:t/>
            </a:r>
            <a:br>
              <a:rPr lang="pt-BR" sz="2400" dirty="0" smtClean="0"/>
            </a:br>
            <a:r>
              <a:rPr lang="pt-BR" sz="2400" dirty="0" smtClean="0"/>
              <a:t>vikki.erickson@yahoo.com</a:t>
            </a:r>
            <a:endParaRPr lang="en-US" sz="2000" dirty="0">
              <a:latin typeface="Arial" pitchFamily="34" charset="0"/>
              <a:cs typeface="Arial" pitchFamily="34" charset="0"/>
            </a:endParaRPr>
          </a:p>
        </p:txBody>
      </p:sp>
      <p:pic>
        <p:nvPicPr>
          <p:cNvPr id="18" name="Picture 17" descr="YumaBA.jpg"/>
          <p:cNvPicPr>
            <a:picLocks noChangeAspect="1"/>
          </p:cNvPicPr>
          <p:nvPr/>
        </p:nvPicPr>
        <p:blipFill>
          <a:blip r:embed="rId3" cstate="print"/>
          <a:stretch>
            <a:fillRect/>
          </a:stretch>
        </p:blipFill>
        <p:spPr>
          <a:xfrm>
            <a:off x="7400291" y="135346"/>
            <a:ext cx="1417317" cy="1160054"/>
          </a:xfrm>
          <a:prstGeom prst="rect">
            <a:avLst/>
          </a:prstGeom>
        </p:spPr>
      </p:pic>
      <p:sp>
        <p:nvSpPr>
          <p:cNvPr id="20" name="TextBox 19"/>
          <p:cNvSpPr txBox="1"/>
          <p:nvPr/>
        </p:nvSpPr>
        <p:spPr>
          <a:xfrm>
            <a:off x="685800" y="1905000"/>
            <a:ext cx="3886200" cy="646331"/>
          </a:xfrm>
          <a:prstGeom prst="rect">
            <a:avLst/>
          </a:prstGeom>
          <a:noFill/>
        </p:spPr>
        <p:txBody>
          <a:bodyPr wrap="square" rtlCol="0">
            <a:spAutoFit/>
          </a:bodyPr>
          <a:lstStyle/>
          <a:p>
            <a:pPr algn="ctr"/>
            <a:r>
              <a:rPr lang="en-US" sz="3600" b="1" dirty="0">
                <a:latin typeface="Arial" pitchFamily="34" charset="0"/>
                <a:cs typeface="Arial" pitchFamily="34" charset="0"/>
              </a:rPr>
              <a:t>President</a:t>
            </a:r>
          </a:p>
        </p:txBody>
      </p:sp>
      <p:sp>
        <p:nvSpPr>
          <p:cNvPr id="21" name="TextBox 20"/>
          <p:cNvSpPr txBox="1"/>
          <p:nvPr/>
        </p:nvSpPr>
        <p:spPr>
          <a:xfrm>
            <a:off x="820113" y="3505200"/>
            <a:ext cx="3577261" cy="461665"/>
          </a:xfrm>
          <a:prstGeom prst="rect">
            <a:avLst/>
          </a:prstGeom>
          <a:noFill/>
        </p:spPr>
        <p:txBody>
          <a:bodyPr wrap="none" rtlCol="0">
            <a:spAutoFit/>
          </a:bodyPr>
          <a:lstStyle/>
          <a:p>
            <a:r>
              <a:rPr lang="pt-BR" sz="2400" b="1" dirty="0"/>
              <a:t>Telephone: </a:t>
            </a:r>
            <a:r>
              <a:rPr lang="en-US" sz="2400" b="1" dirty="0"/>
              <a:t>(928) </a:t>
            </a:r>
            <a:r>
              <a:rPr lang="en-US" sz="2400" b="1" dirty="0" smtClean="0"/>
              <a:t>580-4105</a:t>
            </a:r>
            <a:endParaRPr lang="en-US" sz="2400" b="1" dirty="0">
              <a:latin typeface="Arial" pitchFamily="34" charset="0"/>
              <a:cs typeface="Arial" pitchFamily="34" charset="0"/>
            </a:endParaRPr>
          </a:p>
        </p:txBody>
      </p:sp>
      <p:sp>
        <p:nvSpPr>
          <p:cNvPr id="22" name="TextBox 21"/>
          <p:cNvSpPr txBox="1"/>
          <p:nvPr/>
        </p:nvSpPr>
        <p:spPr>
          <a:xfrm>
            <a:off x="883054" y="4267200"/>
            <a:ext cx="3482043" cy="400110"/>
          </a:xfrm>
          <a:prstGeom prst="rect">
            <a:avLst/>
          </a:prstGeom>
          <a:noFill/>
        </p:spPr>
        <p:txBody>
          <a:bodyPr wrap="none" rtlCol="0">
            <a:spAutoFit/>
          </a:bodyPr>
          <a:lstStyle/>
          <a:p>
            <a:r>
              <a:rPr lang="pt-BR" sz="2000" b="1" dirty="0"/>
              <a:t>Email: </a:t>
            </a:r>
            <a:r>
              <a:rPr lang="en-US" sz="2000" dirty="0" smtClean="0">
                <a:latin typeface="Arial" pitchFamily="34" charset="0"/>
                <a:cs typeface="Arial" pitchFamily="34" charset="0"/>
              </a:rPr>
              <a:t>littlejohnz@yahoo.com</a:t>
            </a:r>
            <a:endParaRPr lang="en-US" b="1" dirty="0">
              <a:latin typeface="Arial" pitchFamily="34" charset="0"/>
              <a:cs typeface="Arial" pitchFamily="34" charset="0"/>
            </a:endParaRPr>
          </a:p>
        </p:txBody>
      </p:sp>
      <p:sp>
        <p:nvSpPr>
          <p:cNvPr id="23" name="TextBox 22"/>
          <p:cNvSpPr txBox="1"/>
          <p:nvPr/>
        </p:nvSpPr>
        <p:spPr>
          <a:xfrm>
            <a:off x="4724400" y="2667000"/>
            <a:ext cx="3886200" cy="646331"/>
          </a:xfrm>
          <a:prstGeom prst="rect">
            <a:avLst/>
          </a:prstGeom>
          <a:noFill/>
        </p:spPr>
        <p:txBody>
          <a:bodyPr wrap="square" rtlCol="0">
            <a:spAutoFit/>
          </a:bodyPr>
          <a:lstStyle/>
          <a:p>
            <a:pPr algn="ctr"/>
            <a:r>
              <a:rPr lang="en-US" sz="3600" b="1" dirty="0">
                <a:latin typeface="Arial" pitchFamily="34" charset="0"/>
                <a:cs typeface="Arial" pitchFamily="34" charset="0"/>
              </a:rPr>
              <a:t>Vikki Erickson</a:t>
            </a:r>
          </a:p>
        </p:txBody>
      </p:sp>
      <p:sp>
        <p:nvSpPr>
          <p:cNvPr id="24" name="TextBox 23"/>
          <p:cNvSpPr txBox="1"/>
          <p:nvPr/>
        </p:nvSpPr>
        <p:spPr>
          <a:xfrm>
            <a:off x="4724399" y="1905000"/>
            <a:ext cx="3886200" cy="646331"/>
          </a:xfrm>
          <a:prstGeom prst="rect">
            <a:avLst/>
          </a:prstGeom>
          <a:noFill/>
        </p:spPr>
        <p:txBody>
          <a:bodyPr wrap="square" rtlCol="0">
            <a:spAutoFit/>
          </a:bodyPr>
          <a:lstStyle/>
          <a:p>
            <a:pPr algn="ctr"/>
            <a:r>
              <a:rPr lang="en-US" sz="3600" b="1" dirty="0">
                <a:latin typeface="Arial" pitchFamily="34" charset="0"/>
                <a:cs typeface="Arial" pitchFamily="34" charset="0"/>
              </a:rPr>
              <a:t>Vice President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2" cstate="print"/>
          <a:srcRect/>
          <a:stretch>
            <a:fillRect/>
          </a:stretch>
        </p:blipFill>
        <p:spPr bwMode="auto">
          <a:xfrm>
            <a:off x="3352800" y="6203430"/>
            <a:ext cx="2476500" cy="495301"/>
          </a:xfrm>
          <a:prstGeom prst="rect">
            <a:avLst/>
          </a:prstGeom>
          <a:noFill/>
        </p:spPr>
      </p:pic>
      <p:sp>
        <p:nvSpPr>
          <p:cNvPr id="8" name="TextBox 7"/>
          <p:cNvSpPr txBox="1"/>
          <p:nvPr/>
        </p:nvSpPr>
        <p:spPr>
          <a:xfrm>
            <a:off x="676671" y="693003"/>
            <a:ext cx="6385081" cy="830997"/>
          </a:xfrm>
          <a:prstGeom prst="rect">
            <a:avLst/>
          </a:prstGeom>
          <a:noFill/>
        </p:spPr>
        <p:txBody>
          <a:bodyPr wrap="none" rtlCol="0">
            <a:spAutoFit/>
          </a:bodyPr>
          <a:lstStyle/>
          <a:p>
            <a:r>
              <a:rPr lang="en-US" sz="4800" b="1" dirty="0">
                <a:ln>
                  <a:solidFill>
                    <a:schemeClr val="tx1"/>
                  </a:solidFill>
                </a:ln>
                <a:solidFill>
                  <a:srgbClr val="FF0000"/>
                </a:solidFill>
                <a:latin typeface="Arial" pitchFamily="34" charset="0"/>
                <a:cs typeface="Arial" pitchFamily="34" charset="0"/>
              </a:rPr>
              <a:t>Association Manager</a:t>
            </a:r>
          </a:p>
        </p:txBody>
      </p:sp>
      <p:sp>
        <p:nvSpPr>
          <p:cNvPr id="9" name="Rectangle 8"/>
          <p:cNvSpPr/>
          <p:nvPr/>
        </p:nvSpPr>
        <p:spPr>
          <a:xfrm>
            <a:off x="685800" y="1600200"/>
            <a:ext cx="8001000" cy="3276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4724400" y="1828800"/>
            <a:ext cx="0" cy="259080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 y="2057400"/>
            <a:ext cx="3950991" cy="584775"/>
          </a:xfrm>
          <a:prstGeom prst="rect">
            <a:avLst/>
          </a:prstGeom>
          <a:noFill/>
        </p:spPr>
        <p:txBody>
          <a:bodyPr wrap="square" rtlCol="0">
            <a:spAutoFit/>
          </a:bodyPr>
          <a:lstStyle/>
          <a:p>
            <a:pPr algn="ctr"/>
            <a:r>
              <a:rPr lang="en-US" sz="3200" b="1" dirty="0">
                <a:latin typeface="Arial" pitchFamily="34" charset="0"/>
                <a:cs typeface="Arial" pitchFamily="34" charset="0"/>
              </a:rPr>
              <a:t>Lance Stern</a:t>
            </a:r>
          </a:p>
        </p:txBody>
      </p:sp>
      <p:sp>
        <p:nvSpPr>
          <p:cNvPr id="15" name="TextBox 14"/>
          <p:cNvSpPr txBox="1"/>
          <p:nvPr/>
        </p:nvSpPr>
        <p:spPr>
          <a:xfrm>
            <a:off x="5275856" y="3143071"/>
            <a:ext cx="2801344" cy="1200329"/>
          </a:xfrm>
          <a:prstGeom prst="rect">
            <a:avLst/>
          </a:prstGeom>
          <a:noFill/>
        </p:spPr>
        <p:txBody>
          <a:bodyPr wrap="square" rtlCol="0">
            <a:spAutoFit/>
          </a:bodyPr>
          <a:lstStyle/>
          <a:p>
            <a:r>
              <a:rPr lang="pt-BR" sz="2400" b="1" dirty="0"/>
              <a:t>Yuma USBC</a:t>
            </a:r>
            <a:br>
              <a:rPr lang="pt-BR" sz="2400" b="1" dirty="0"/>
            </a:br>
            <a:r>
              <a:rPr lang="pt-BR" sz="2400" b="1" dirty="0"/>
              <a:t>3100 W 16th St  9B</a:t>
            </a:r>
            <a:br>
              <a:rPr lang="pt-BR" sz="2400" b="1" dirty="0"/>
            </a:br>
            <a:r>
              <a:rPr lang="pt-BR" sz="2400" b="1" dirty="0"/>
              <a:t>Yuma, AZ 85364</a:t>
            </a:r>
            <a:endParaRPr lang="en-US" sz="2400" b="1" dirty="0">
              <a:latin typeface="Arial" pitchFamily="34" charset="0"/>
              <a:cs typeface="Arial" pitchFamily="34" charset="0"/>
            </a:endParaRPr>
          </a:p>
        </p:txBody>
      </p:sp>
      <p:sp>
        <p:nvSpPr>
          <p:cNvPr id="16" name="TextBox 15"/>
          <p:cNvSpPr txBox="1"/>
          <p:nvPr/>
        </p:nvSpPr>
        <p:spPr>
          <a:xfrm>
            <a:off x="791496" y="2971800"/>
            <a:ext cx="3646191" cy="461665"/>
          </a:xfrm>
          <a:prstGeom prst="rect">
            <a:avLst/>
          </a:prstGeom>
          <a:noFill/>
        </p:spPr>
        <p:txBody>
          <a:bodyPr wrap="none" rtlCol="0">
            <a:spAutoFit/>
          </a:bodyPr>
          <a:lstStyle/>
          <a:p>
            <a:r>
              <a:rPr lang="pt-BR" sz="2400" b="1" dirty="0"/>
              <a:t>Telephone:  </a:t>
            </a:r>
            <a:r>
              <a:rPr lang="en-US" sz="2400" b="1" dirty="0"/>
              <a:t>(928) 503-4348</a:t>
            </a:r>
            <a:endParaRPr lang="en-US" sz="2400" b="1" dirty="0">
              <a:latin typeface="Arial" pitchFamily="34" charset="0"/>
              <a:cs typeface="Arial" pitchFamily="34" charset="0"/>
            </a:endParaRPr>
          </a:p>
        </p:txBody>
      </p:sp>
      <p:sp>
        <p:nvSpPr>
          <p:cNvPr id="17" name="TextBox 16"/>
          <p:cNvSpPr txBox="1"/>
          <p:nvPr/>
        </p:nvSpPr>
        <p:spPr>
          <a:xfrm>
            <a:off x="685800" y="3733800"/>
            <a:ext cx="3872663" cy="800219"/>
          </a:xfrm>
          <a:prstGeom prst="rect">
            <a:avLst/>
          </a:prstGeom>
          <a:noFill/>
        </p:spPr>
        <p:txBody>
          <a:bodyPr wrap="none" rtlCol="0">
            <a:spAutoFit/>
          </a:bodyPr>
          <a:lstStyle/>
          <a:p>
            <a:r>
              <a:rPr lang="pt-BR" sz="2400" b="1" dirty="0"/>
              <a:t>Email:  </a:t>
            </a:r>
            <a:r>
              <a:rPr lang="en-US" sz="2200" u="sng" dirty="0">
                <a:hlinkClick r:id="rId3"/>
              </a:rPr>
              <a:t>lanceastern@gmail.com</a:t>
            </a:r>
            <a:endParaRPr lang="en-US" sz="2200" u="sng" dirty="0"/>
          </a:p>
          <a:p>
            <a:endParaRPr lang="en-US" sz="2200" b="1" dirty="0">
              <a:cs typeface="Arial" pitchFamily="34" charset="0"/>
            </a:endParaRPr>
          </a:p>
        </p:txBody>
      </p:sp>
      <p:pic>
        <p:nvPicPr>
          <p:cNvPr id="18" name="Picture 17" descr="YumaBA.jpg"/>
          <p:cNvPicPr>
            <a:picLocks noChangeAspect="1"/>
          </p:cNvPicPr>
          <p:nvPr/>
        </p:nvPicPr>
        <p:blipFill>
          <a:blip r:embed="rId4" cstate="print"/>
          <a:stretch>
            <a:fillRect/>
          </a:stretch>
        </p:blipFill>
        <p:spPr>
          <a:xfrm>
            <a:off x="7400291" y="135346"/>
            <a:ext cx="1417317" cy="1160054"/>
          </a:xfrm>
          <a:prstGeom prst="rect">
            <a:avLst/>
          </a:prstGeom>
        </p:spPr>
      </p:pic>
      <p:pic>
        <p:nvPicPr>
          <p:cNvPr id="21" name="Picture 20" descr="Yuma USBC logo2.jpg"/>
          <p:cNvPicPr>
            <a:picLocks noChangeAspect="1"/>
          </p:cNvPicPr>
          <p:nvPr/>
        </p:nvPicPr>
        <p:blipFill>
          <a:blip r:embed="rId5" cstate="print"/>
          <a:stretch>
            <a:fillRect/>
          </a:stretch>
        </p:blipFill>
        <p:spPr>
          <a:xfrm>
            <a:off x="5263896" y="1828800"/>
            <a:ext cx="2737104" cy="1054608"/>
          </a:xfrm>
          <a:prstGeom prst="rect">
            <a:avLst/>
          </a:prstGeom>
        </p:spPr>
      </p:pic>
      <p:sp>
        <p:nvSpPr>
          <p:cNvPr id="22" name="TextBox 21"/>
          <p:cNvSpPr txBox="1"/>
          <p:nvPr/>
        </p:nvSpPr>
        <p:spPr>
          <a:xfrm>
            <a:off x="685800" y="5191780"/>
            <a:ext cx="8001000" cy="523220"/>
          </a:xfrm>
          <a:prstGeom prst="rect">
            <a:avLst/>
          </a:prstGeom>
          <a:noFill/>
        </p:spPr>
        <p:txBody>
          <a:bodyPr wrap="square" rtlCol="0">
            <a:spAutoFit/>
          </a:bodyPr>
          <a:lstStyle/>
          <a:p>
            <a:pPr algn="ctr"/>
            <a:r>
              <a:rPr lang="en-US" sz="2800" b="1" dirty="0">
                <a:latin typeface="Arial" pitchFamily="34" charset="0"/>
                <a:cs typeface="Arial" pitchFamily="34" charset="0"/>
              </a:rPr>
              <a:t>Your Leagues POC with the Association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2" cstate="print"/>
          <a:srcRect/>
          <a:stretch>
            <a:fillRect/>
          </a:stretch>
        </p:blipFill>
        <p:spPr bwMode="auto">
          <a:xfrm>
            <a:off x="3352800" y="6203430"/>
            <a:ext cx="2476500" cy="495301"/>
          </a:xfrm>
          <a:prstGeom prst="rect">
            <a:avLst/>
          </a:prstGeom>
          <a:noFill/>
        </p:spPr>
      </p:pic>
      <p:sp>
        <p:nvSpPr>
          <p:cNvPr id="8" name="TextBox 7"/>
          <p:cNvSpPr txBox="1"/>
          <p:nvPr/>
        </p:nvSpPr>
        <p:spPr>
          <a:xfrm>
            <a:off x="685800" y="457200"/>
            <a:ext cx="6781800" cy="830997"/>
          </a:xfrm>
          <a:prstGeom prst="rect">
            <a:avLst/>
          </a:prstGeom>
          <a:noFill/>
        </p:spPr>
        <p:txBody>
          <a:bodyPr wrap="square" rtlCol="0">
            <a:spAutoFit/>
          </a:bodyPr>
          <a:lstStyle/>
          <a:p>
            <a:r>
              <a:rPr lang="en-US" sz="4800" b="1" dirty="0">
                <a:ln>
                  <a:solidFill>
                    <a:schemeClr val="tx1"/>
                  </a:solidFill>
                </a:ln>
                <a:solidFill>
                  <a:srgbClr val="FF0000"/>
                </a:solidFill>
                <a:latin typeface="Arial" pitchFamily="34" charset="0"/>
                <a:cs typeface="Arial" pitchFamily="34" charset="0"/>
              </a:rPr>
              <a:t>Association Directors</a:t>
            </a:r>
          </a:p>
        </p:txBody>
      </p:sp>
      <p:pic>
        <p:nvPicPr>
          <p:cNvPr id="18" name="Picture 17" descr="YumaBA.jpg"/>
          <p:cNvPicPr>
            <a:picLocks noChangeAspect="1"/>
          </p:cNvPicPr>
          <p:nvPr/>
        </p:nvPicPr>
        <p:blipFill>
          <a:blip r:embed="rId3" cstate="print"/>
          <a:stretch>
            <a:fillRect/>
          </a:stretch>
        </p:blipFill>
        <p:spPr>
          <a:xfrm>
            <a:off x="7400291" y="135346"/>
            <a:ext cx="1417317" cy="1160054"/>
          </a:xfrm>
          <a:prstGeom prst="rect">
            <a:avLst/>
          </a:prstGeom>
        </p:spPr>
      </p:pic>
      <p:sp>
        <p:nvSpPr>
          <p:cNvPr id="21" name="TextBox 20"/>
          <p:cNvSpPr txBox="1"/>
          <p:nvPr/>
        </p:nvSpPr>
        <p:spPr>
          <a:xfrm>
            <a:off x="686608" y="2375118"/>
            <a:ext cx="2438232" cy="1815882"/>
          </a:xfrm>
          <a:prstGeom prst="rect">
            <a:avLst/>
          </a:prstGeom>
          <a:noFill/>
          <a:ln>
            <a:solidFill>
              <a:schemeClr val="tx1"/>
            </a:solidFill>
          </a:ln>
        </p:spPr>
        <p:txBody>
          <a:bodyPr wrap="none" rtlCol="0">
            <a:spAutoFit/>
          </a:bodyPr>
          <a:lstStyle/>
          <a:p>
            <a:r>
              <a:rPr lang="en-US" sz="2800" b="1" dirty="0"/>
              <a:t>Paul Bell</a:t>
            </a:r>
            <a:br>
              <a:rPr lang="en-US" sz="2800" b="1" dirty="0"/>
            </a:br>
            <a:r>
              <a:rPr lang="en-US" sz="2800" b="1" dirty="0" smtClean="0"/>
              <a:t>Ted Turner</a:t>
            </a:r>
            <a:endParaRPr lang="en-US" sz="2800" b="1" dirty="0"/>
          </a:p>
          <a:p>
            <a:r>
              <a:rPr lang="en-US" sz="2800" b="1" dirty="0" smtClean="0"/>
              <a:t>Amy Kennedy</a:t>
            </a:r>
            <a:r>
              <a:rPr lang="en-US" sz="2800" b="1" dirty="0">
                <a:solidFill>
                  <a:schemeClr val="bg1">
                    <a:lumMod val="50000"/>
                  </a:schemeClr>
                </a:solidFill>
              </a:rPr>
              <a:t/>
            </a:r>
            <a:br>
              <a:rPr lang="en-US" sz="2800" b="1" dirty="0">
                <a:solidFill>
                  <a:schemeClr val="bg1">
                    <a:lumMod val="50000"/>
                  </a:schemeClr>
                </a:solidFill>
              </a:rPr>
            </a:br>
            <a:r>
              <a:rPr lang="en-US" sz="2800" b="1" dirty="0" smtClean="0">
                <a:solidFill>
                  <a:srgbClr val="FF0000"/>
                </a:solidFill>
              </a:rPr>
              <a:t>Monica Salazar</a:t>
            </a:r>
            <a:endParaRPr lang="en-US" sz="2800" b="1" dirty="0">
              <a:solidFill>
                <a:srgbClr val="FF0000"/>
              </a:solidFill>
            </a:endParaRPr>
          </a:p>
        </p:txBody>
      </p:sp>
      <p:sp>
        <p:nvSpPr>
          <p:cNvPr id="19" name="TextBox 18"/>
          <p:cNvSpPr txBox="1"/>
          <p:nvPr/>
        </p:nvSpPr>
        <p:spPr>
          <a:xfrm>
            <a:off x="3454509" y="2375118"/>
            <a:ext cx="2482796" cy="1815882"/>
          </a:xfrm>
          <a:prstGeom prst="rect">
            <a:avLst/>
          </a:prstGeom>
          <a:noFill/>
          <a:ln>
            <a:solidFill>
              <a:schemeClr val="tx1"/>
            </a:solidFill>
          </a:ln>
        </p:spPr>
        <p:txBody>
          <a:bodyPr wrap="none" rtlCol="0">
            <a:spAutoFit/>
          </a:bodyPr>
          <a:lstStyle/>
          <a:p>
            <a:r>
              <a:rPr lang="en-US" sz="2800" b="1" dirty="0"/>
              <a:t>Robert Sapp</a:t>
            </a:r>
            <a:br>
              <a:rPr lang="en-US" sz="2800" b="1" dirty="0"/>
            </a:br>
            <a:r>
              <a:rPr lang="en-US" sz="2800" b="1" dirty="0" smtClean="0"/>
              <a:t>Robin Wilson</a:t>
            </a:r>
            <a:endParaRPr lang="en-US" sz="2800" b="1" dirty="0"/>
          </a:p>
          <a:p>
            <a:r>
              <a:rPr lang="en-US" sz="2800" b="1" dirty="0">
                <a:solidFill>
                  <a:schemeClr val="bg1">
                    <a:lumMod val="50000"/>
                  </a:schemeClr>
                </a:solidFill>
              </a:rPr>
              <a:t>Vacant Position</a:t>
            </a:r>
            <a:br>
              <a:rPr lang="en-US" sz="2800" b="1" dirty="0">
                <a:solidFill>
                  <a:schemeClr val="bg1">
                    <a:lumMod val="50000"/>
                  </a:schemeClr>
                </a:solidFill>
              </a:rPr>
            </a:br>
            <a:r>
              <a:rPr lang="en-US" sz="2800" b="1" dirty="0" smtClean="0">
                <a:solidFill>
                  <a:srgbClr val="FF0000"/>
                </a:solidFill>
              </a:rPr>
              <a:t>Mandy </a:t>
            </a:r>
            <a:r>
              <a:rPr lang="en-US" sz="2800" b="1" dirty="0" err="1">
                <a:solidFill>
                  <a:srgbClr val="FF0000"/>
                </a:solidFill>
              </a:rPr>
              <a:t>Mistriel</a:t>
            </a:r>
            <a:endParaRPr lang="en-US" sz="2800" b="1" dirty="0">
              <a:solidFill>
                <a:srgbClr val="FF0000"/>
              </a:solidFill>
              <a:latin typeface="Arial" pitchFamily="34" charset="0"/>
              <a:cs typeface="Arial" pitchFamily="34" charset="0"/>
            </a:endParaRPr>
          </a:p>
        </p:txBody>
      </p:sp>
      <p:sp>
        <p:nvSpPr>
          <p:cNvPr id="25" name="TextBox 24"/>
          <p:cNvSpPr txBox="1"/>
          <p:nvPr/>
        </p:nvSpPr>
        <p:spPr>
          <a:xfrm>
            <a:off x="6127804" y="2375118"/>
            <a:ext cx="2482796" cy="1815882"/>
          </a:xfrm>
          <a:prstGeom prst="rect">
            <a:avLst/>
          </a:prstGeom>
          <a:noFill/>
          <a:ln>
            <a:solidFill>
              <a:schemeClr val="tx1"/>
            </a:solidFill>
          </a:ln>
        </p:spPr>
        <p:txBody>
          <a:bodyPr wrap="none" rtlCol="0">
            <a:spAutoFit/>
          </a:bodyPr>
          <a:lstStyle/>
          <a:p>
            <a:r>
              <a:rPr lang="en-US" sz="2800" b="1" dirty="0"/>
              <a:t>Carla Williams</a:t>
            </a:r>
            <a:br>
              <a:rPr lang="en-US" sz="2800" b="1" dirty="0"/>
            </a:br>
            <a:r>
              <a:rPr lang="en-US" sz="2800" b="1" dirty="0"/>
              <a:t>Alan </a:t>
            </a:r>
            <a:r>
              <a:rPr lang="en-US" sz="2800" b="1" dirty="0" smtClean="0"/>
              <a:t>Lewis</a:t>
            </a:r>
            <a:br>
              <a:rPr lang="en-US" sz="2800" b="1" dirty="0" smtClean="0"/>
            </a:br>
            <a:r>
              <a:rPr lang="en-US" sz="2800" b="1" dirty="0">
                <a:solidFill>
                  <a:schemeClr val="bg1">
                    <a:lumMod val="50000"/>
                  </a:schemeClr>
                </a:solidFill>
              </a:rPr>
              <a:t>Vacant Position</a:t>
            </a:r>
            <a:endParaRPr lang="en-US" sz="2800" b="1" dirty="0"/>
          </a:p>
          <a:p>
            <a:r>
              <a:rPr lang="en-US" sz="2800" b="1" dirty="0" smtClean="0">
                <a:solidFill>
                  <a:srgbClr val="FF0000"/>
                </a:solidFill>
              </a:rPr>
              <a:t>Lance Stern</a:t>
            </a:r>
            <a:endParaRPr lang="en-US" sz="2800" b="1" dirty="0">
              <a:solidFill>
                <a:srgbClr val="FF0000"/>
              </a:solidFill>
              <a:latin typeface="Arial" pitchFamily="34" charset="0"/>
              <a:cs typeface="Arial" pitchFamily="34" charset="0"/>
            </a:endParaRPr>
          </a:p>
        </p:txBody>
      </p:sp>
      <p:sp>
        <p:nvSpPr>
          <p:cNvPr id="26" name="TextBox 25"/>
          <p:cNvSpPr txBox="1"/>
          <p:nvPr/>
        </p:nvSpPr>
        <p:spPr>
          <a:xfrm>
            <a:off x="228600" y="4648200"/>
            <a:ext cx="8686800" cy="1384995"/>
          </a:xfrm>
          <a:prstGeom prst="rect">
            <a:avLst/>
          </a:prstGeom>
          <a:noFill/>
        </p:spPr>
        <p:txBody>
          <a:bodyPr wrap="square" rtlCol="0">
            <a:spAutoFit/>
          </a:bodyPr>
          <a:lstStyle/>
          <a:p>
            <a:pPr algn="ctr"/>
            <a:r>
              <a:rPr lang="en-US" sz="2800" b="1" dirty="0">
                <a:solidFill>
                  <a:srgbClr val="FF0000"/>
                </a:solidFill>
                <a:latin typeface="Arial" pitchFamily="34" charset="0"/>
                <a:cs typeface="Arial" pitchFamily="34" charset="0"/>
              </a:rPr>
              <a:t>Red indicates Youth Directors </a:t>
            </a:r>
            <a:br>
              <a:rPr lang="en-US" sz="2800" b="1" dirty="0">
                <a:solidFill>
                  <a:srgbClr val="FF0000"/>
                </a:solidFill>
                <a:latin typeface="Arial" pitchFamily="34" charset="0"/>
                <a:cs typeface="Arial" pitchFamily="34" charset="0"/>
              </a:rPr>
            </a:br>
            <a:r>
              <a:rPr lang="en-US" sz="2800" b="1" dirty="0" smtClean="0">
                <a:latin typeface="Arial" pitchFamily="34" charset="0"/>
                <a:cs typeface="Arial" pitchFamily="34" charset="0"/>
              </a:rPr>
              <a:t>2 </a:t>
            </a:r>
            <a:r>
              <a:rPr lang="en-US" sz="2800" b="1" dirty="0">
                <a:latin typeface="Arial" pitchFamily="34" charset="0"/>
                <a:cs typeface="Arial" pitchFamily="34" charset="0"/>
              </a:rPr>
              <a:t>Director </a:t>
            </a:r>
            <a:r>
              <a:rPr lang="en-US" sz="2800" b="1" dirty="0" smtClean="0">
                <a:latin typeface="Arial" pitchFamily="34" charset="0"/>
                <a:cs typeface="Arial" pitchFamily="34" charset="0"/>
              </a:rPr>
              <a:t>positions </a:t>
            </a:r>
            <a:r>
              <a:rPr lang="en-US" sz="2800" b="1" dirty="0">
                <a:latin typeface="Arial" pitchFamily="34" charset="0"/>
                <a:cs typeface="Arial" pitchFamily="34" charset="0"/>
              </a:rPr>
              <a:t>available</a:t>
            </a:r>
            <a:br>
              <a:rPr lang="en-US" sz="2800" b="1" dirty="0">
                <a:latin typeface="Arial" pitchFamily="34" charset="0"/>
                <a:cs typeface="Arial" pitchFamily="34" charset="0"/>
              </a:rPr>
            </a:br>
            <a:r>
              <a:rPr lang="en-US" sz="2800" b="1" dirty="0">
                <a:latin typeface="Arial" pitchFamily="34" charset="0"/>
                <a:cs typeface="Arial" pitchFamily="34" charset="0"/>
              </a:rPr>
              <a:t>Anyone want an Application for Director?</a:t>
            </a:r>
          </a:p>
        </p:txBody>
      </p:sp>
      <p:sp>
        <p:nvSpPr>
          <p:cNvPr id="27" name="TextBox 26"/>
          <p:cNvSpPr txBox="1"/>
          <p:nvPr/>
        </p:nvSpPr>
        <p:spPr>
          <a:xfrm>
            <a:off x="723124" y="1765518"/>
            <a:ext cx="2362201" cy="646331"/>
          </a:xfrm>
          <a:prstGeom prst="rect">
            <a:avLst/>
          </a:prstGeom>
          <a:noFill/>
        </p:spPr>
        <p:txBody>
          <a:bodyPr wrap="square" rtlCol="0">
            <a:spAutoFit/>
          </a:bodyPr>
          <a:lstStyle/>
          <a:p>
            <a:pPr algn="ctr"/>
            <a:r>
              <a:rPr lang="en-US" sz="3600" b="1" dirty="0">
                <a:latin typeface="Arial" pitchFamily="34" charset="0"/>
                <a:cs typeface="Arial" pitchFamily="34" charset="0"/>
              </a:rPr>
              <a:t>3 Year</a:t>
            </a:r>
          </a:p>
        </p:txBody>
      </p:sp>
      <p:sp>
        <p:nvSpPr>
          <p:cNvPr id="28" name="TextBox 27"/>
          <p:cNvSpPr txBox="1"/>
          <p:nvPr/>
        </p:nvSpPr>
        <p:spPr>
          <a:xfrm>
            <a:off x="3512978" y="1765518"/>
            <a:ext cx="2362201" cy="646331"/>
          </a:xfrm>
          <a:prstGeom prst="rect">
            <a:avLst/>
          </a:prstGeom>
          <a:noFill/>
        </p:spPr>
        <p:txBody>
          <a:bodyPr wrap="square" rtlCol="0">
            <a:spAutoFit/>
          </a:bodyPr>
          <a:lstStyle/>
          <a:p>
            <a:pPr algn="ctr"/>
            <a:r>
              <a:rPr lang="en-US" sz="3600" b="1" dirty="0">
                <a:latin typeface="Arial" pitchFamily="34" charset="0"/>
                <a:cs typeface="Arial" pitchFamily="34" charset="0"/>
              </a:rPr>
              <a:t>2 Year</a:t>
            </a:r>
          </a:p>
        </p:txBody>
      </p:sp>
      <p:sp>
        <p:nvSpPr>
          <p:cNvPr id="29" name="TextBox 28"/>
          <p:cNvSpPr txBox="1"/>
          <p:nvPr/>
        </p:nvSpPr>
        <p:spPr>
          <a:xfrm>
            <a:off x="6172199" y="1765518"/>
            <a:ext cx="2362201" cy="646331"/>
          </a:xfrm>
          <a:prstGeom prst="rect">
            <a:avLst/>
          </a:prstGeom>
          <a:noFill/>
        </p:spPr>
        <p:txBody>
          <a:bodyPr wrap="square" rtlCol="0">
            <a:spAutoFit/>
          </a:bodyPr>
          <a:lstStyle/>
          <a:p>
            <a:pPr algn="ctr"/>
            <a:r>
              <a:rPr lang="en-US" sz="3600" b="1" dirty="0">
                <a:latin typeface="Arial" pitchFamily="34" charset="0"/>
                <a:cs typeface="Arial" pitchFamily="34" charset="0"/>
              </a:rPr>
              <a:t>1 Year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2" cstate="print"/>
          <a:srcRect/>
          <a:stretch>
            <a:fillRect/>
          </a:stretch>
        </p:blipFill>
        <p:spPr bwMode="auto">
          <a:xfrm>
            <a:off x="3352800" y="6203430"/>
            <a:ext cx="2476500" cy="495301"/>
          </a:xfrm>
          <a:prstGeom prst="rect">
            <a:avLst/>
          </a:prstGeom>
          <a:noFill/>
        </p:spPr>
      </p:pic>
      <p:sp>
        <p:nvSpPr>
          <p:cNvPr id="8" name="TextBox 7"/>
          <p:cNvSpPr txBox="1"/>
          <p:nvPr/>
        </p:nvSpPr>
        <p:spPr>
          <a:xfrm>
            <a:off x="371435" y="228600"/>
            <a:ext cx="5191165" cy="707886"/>
          </a:xfrm>
          <a:prstGeom prst="rect">
            <a:avLst/>
          </a:prstGeom>
          <a:noFill/>
        </p:spPr>
        <p:txBody>
          <a:bodyPr wrap="none" rtlCol="0">
            <a:spAutoFit/>
          </a:bodyPr>
          <a:lstStyle/>
          <a:p>
            <a:r>
              <a:rPr lang="en-US" sz="4000" b="1" dirty="0">
                <a:ln>
                  <a:solidFill>
                    <a:schemeClr val="tx1"/>
                  </a:solidFill>
                </a:ln>
                <a:solidFill>
                  <a:srgbClr val="FF0000"/>
                </a:solidFill>
                <a:latin typeface="Arial" pitchFamily="34" charset="0"/>
                <a:cs typeface="Arial" pitchFamily="34" charset="0"/>
              </a:rPr>
              <a:t>Association Website</a:t>
            </a:r>
          </a:p>
        </p:txBody>
      </p:sp>
      <p:pic>
        <p:nvPicPr>
          <p:cNvPr id="7" name="Picture 6" descr="YumaBA.jpg"/>
          <p:cNvPicPr>
            <a:picLocks noChangeAspect="1"/>
          </p:cNvPicPr>
          <p:nvPr/>
        </p:nvPicPr>
        <p:blipFill>
          <a:blip r:embed="rId3" cstate="print"/>
          <a:stretch>
            <a:fillRect/>
          </a:stretch>
        </p:blipFill>
        <p:spPr>
          <a:xfrm>
            <a:off x="6705601" y="174662"/>
            <a:ext cx="2112008" cy="813758"/>
          </a:xfrm>
          <a:prstGeom prst="rect">
            <a:avLst/>
          </a:prstGeom>
        </p:spPr>
      </p:pic>
      <p:sp>
        <p:nvSpPr>
          <p:cNvPr id="9" name="TextBox 8"/>
          <p:cNvSpPr txBox="1"/>
          <p:nvPr/>
        </p:nvSpPr>
        <p:spPr>
          <a:xfrm>
            <a:off x="476502" y="663714"/>
            <a:ext cx="5009898" cy="707886"/>
          </a:xfrm>
          <a:prstGeom prst="rect">
            <a:avLst/>
          </a:prstGeom>
          <a:noFill/>
        </p:spPr>
        <p:txBody>
          <a:bodyPr wrap="none" rtlCol="0">
            <a:spAutoFit/>
          </a:bodyPr>
          <a:lstStyle/>
          <a:p>
            <a:r>
              <a:rPr lang="en-US" sz="4000" b="1" dirty="0">
                <a:ln>
                  <a:solidFill>
                    <a:schemeClr val="tx1"/>
                  </a:solidFill>
                </a:ln>
                <a:solidFill>
                  <a:schemeClr val="tx2"/>
                </a:solidFill>
                <a:latin typeface="Arial" pitchFamily="34" charset="0"/>
                <a:cs typeface="Arial" pitchFamily="34" charset="0"/>
              </a:rPr>
              <a:t>www.yumausbc.org</a:t>
            </a:r>
          </a:p>
        </p:txBody>
      </p:sp>
      <p:sp>
        <p:nvSpPr>
          <p:cNvPr id="10" name="TextBox 9"/>
          <p:cNvSpPr txBox="1"/>
          <p:nvPr/>
        </p:nvSpPr>
        <p:spPr>
          <a:xfrm>
            <a:off x="457200" y="1284506"/>
            <a:ext cx="6732099" cy="4770537"/>
          </a:xfrm>
          <a:prstGeom prst="rect">
            <a:avLst/>
          </a:prstGeom>
          <a:noFill/>
        </p:spPr>
        <p:txBody>
          <a:bodyPr wrap="none" rtlCol="0">
            <a:spAutoFit/>
          </a:bodyPr>
          <a:lstStyle/>
          <a:p>
            <a:r>
              <a:rPr lang="en-US" sz="1600" b="1" dirty="0">
                <a:latin typeface="Arial" pitchFamily="34" charset="0"/>
                <a:cs typeface="Arial" pitchFamily="34" charset="0"/>
              </a:rPr>
              <a:t>  </a:t>
            </a:r>
          </a:p>
          <a:p>
            <a:pPr>
              <a:buFont typeface="Arial" pitchFamily="34" charset="0"/>
              <a:buChar char="•"/>
            </a:pPr>
            <a:r>
              <a:rPr lang="en-US" sz="3200" b="1" dirty="0">
                <a:latin typeface="Arial" pitchFamily="34" charset="0"/>
                <a:cs typeface="Arial" pitchFamily="34" charset="0"/>
              </a:rPr>
              <a:t>  Calendar of Events</a:t>
            </a:r>
          </a:p>
          <a:p>
            <a:pPr lvl="1">
              <a:buFont typeface="Arial" pitchFamily="34" charset="0"/>
              <a:buChar char="•"/>
            </a:pPr>
            <a:r>
              <a:rPr lang="en-US" sz="3200" b="1" dirty="0">
                <a:solidFill>
                  <a:srgbClr val="FF0000"/>
                </a:solidFill>
                <a:latin typeface="Arial" pitchFamily="34" charset="0"/>
                <a:cs typeface="Arial" pitchFamily="34" charset="0"/>
              </a:rPr>
              <a:t>  </a:t>
            </a:r>
            <a:r>
              <a:rPr lang="en-US" sz="3200" b="1" dirty="0">
                <a:latin typeface="Arial" pitchFamily="34" charset="0"/>
                <a:cs typeface="Arial" pitchFamily="34" charset="0"/>
              </a:rPr>
              <a:t>Community Issues</a:t>
            </a:r>
          </a:p>
          <a:p>
            <a:pPr lvl="1">
              <a:buFont typeface="Arial" pitchFamily="34" charset="0"/>
              <a:buChar char="•"/>
            </a:pPr>
            <a:r>
              <a:rPr lang="en-US" sz="3200" b="1" dirty="0">
                <a:solidFill>
                  <a:srgbClr val="FF0000"/>
                </a:solidFill>
                <a:latin typeface="Arial" pitchFamily="34" charset="0"/>
                <a:cs typeface="Arial" pitchFamily="34" charset="0"/>
              </a:rPr>
              <a:t>  </a:t>
            </a:r>
            <a:r>
              <a:rPr lang="en-US" sz="3200" b="1" dirty="0">
                <a:latin typeface="Arial" pitchFamily="34" charset="0"/>
                <a:cs typeface="Arial" pitchFamily="34" charset="0"/>
              </a:rPr>
              <a:t>Scholarships &amp; Awards</a:t>
            </a:r>
          </a:p>
          <a:p>
            <a:pPr lvl="1">
              <a:buFont typeface="Arial" pitchFamily="34" charset="0"/>
              <a:buChar char="•"/>
            </a:pPr>
            <a:r>
              <a:rPr lang="en-US" sz="3200" b="1" dirty="0">
                <a:solidFill>
                  <a:srgbClr val="FF0000"/>
                </a:solidFill>
                <a:latin typeface="Arial" pitchFamily="34" charset="0"/>
                <a:cs typeface="Arial" pitchFamily="34" charset="0"/>
              </a:rPr>
              <a:t>  </a:t>
            </a:r>
            <a:r>
              <a:rPr lang="en-US" sz="3200" b="1" dirty="0">
                <a:latin typeface="Arial" pitchFamily="34" charset="0"/>
                <a:cs typeface="Arial" pitchFamily="34" charset="0"/>
              </a:rPr>
              <a:t>Tournaments &amp; Entries</a:t>
            </a:r>
          </a:p>
          <a:p>
            <a:r>
              <a:rPr lang="en-US" sz="1600" b="1" dirty="0">
                <a:latin typeface="Arial" pitchFamily="34" charset="0"/>
                <a:cs typeface="Arial" pitchFamily="34" charset="0"/>
              </a:rPr>
              <a:t> </a:t>
            </a:r>
          </a:p>
          <a:p>
            <a:pPr>
              <a:buFont typeface="Arial" pitchFamily="34" charset="0"/>
              <a:buChar char="•"/>
            </a:pPr>
            <a:r>
              <a:rPr lang="en-US" sz="3200" b="1" dirty="0">
                <a:latin typeface="Arial" pitchFamily="34" charset="0"/>
                <a:cs typeface="Arial" pitchFamily="34" charset="0"/>
              </a:rPr>
              <a:t>  Download Forms</a:t>
            </a:r>
          </a:p>
          <a:p>
            <a:pPr lvl="1">
              <a:buFont typeface="Arial" pitchFamily="34" charset="0"/>
              <a:buChar char="•"/>
            </a:pPr>
            <a:r>
              <a:rPr lang="en-US" sz="3200" b="1" dirty="0">
                <a:solidFill>
                  <a:srgbClr val="FF0000"/>
                </a:solidFill>
                <a:latin typeface="Arial" pitchFamily="34" charset="0"/>
                <a:cs typeface="Arial" pitchFamily="34" charset="0"/>
              </a:rPr>
              <a:t>  Secretary Toolbox</a:t>
            </a:r>
          </a:p>
          <a:p>
            <a:pPr lvl="1">
              <a:buFont typeface="Arial" pitchFamily="34" charset="0"/>
              <a:buChar char="•"/>
            </a:pPr>
            <a:r>
              <a:rPr lang="en-US" sz="3200" b="1" dirty="0">
                <a:solidFill>
                  <a:srgbClr val="FF0000"/>
                </a:solidFill>
                <a:latin typeface="Arial" pitchFamily="34" charset="0"/>
                <a:cs typeface="Arial" pitchFamily="34" charset="0"/>
              </a:rPr>
              <a:t>  Presidents Toolbox</a:t>
            </a:r>
            <a:r>
              <a:rPr lang="en-US" sz="3200" b="1" dirty="0">
                <a:latin typeface="Arial" pitchFamily="34" charset="0"/>
                <a:cs typeface="Arial" pitchFamily="34" charset="0"/>
              </a:rPr>
              <a:t/>
            </a:r>
            <a:br>
              <a:rPr lang="en-US" sz="3200" b="1" dirty="0">
                <a:latin typeface="Arial" pitchFamily="34" charset="0"/>
                <a:cs typeface="Arial" pitchFamily="34" charset="0"/>
              </a:rPr>
            </a:br>
            <a:r>
              <a:rPr lang="en-US" sz="1600" b="1" dirty="0">
                <a:latin typeface="Arial" pitchFamily="34" charset="0"/>
                <a:cs typeface="Arial" pitchFamily="34" charset="0"/>
              </a:rPr>
              <a:t>  </a:t>
            </a:r>
          </a:p>
          <a:p>
            <a:pPr>
              <a:buFont typeface="Arial" pitchFamily="34" charset="0"/>
              <a:buChar char="•"/>
            </a:pPr>
            <a:r>
              <a:rPr lang="en-US" sz="3200" b="1" dirty="0">
                <a:latin typeface="Arial" pitchFamily="34" charset="0"/>
                <a:cs typeface="Arial" pitchFamily="34" charset="0"/>
              </a:rPr>
              <a:t>  Can’t find what you need, ASK!</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4059125" cy="707886"/>
          </a:xfrm>
          <a:prstGeom prst="rect">
            <a:avLst/>
          </a:prstGeom>
          <a:noFill/>
        </p:spPr>
        <p:txBody>
          <a:bodyPr wrap="none" rtlCol="0">
            <a:spAutoFit/>
          </a:bodyPr>
          <a:lstStyle/>
          <a:p>
            <a:r>
              <a:rPr lang="en-US" sz="4000" b="1" dirty="0">
                <a:ln>
                  <a:solidFill>
                    <a:schemeClr val="tx1"/>
                  </a:solidFill>
                </a:ln>
                <a:solidFill>
                  <a:srgbClr val="FF0000"/>
                </a:solidFill>
                <a:latin typeface="Arial" pitchFamily="34" charset="0"/>
                <a:cs typeface="Arial" pitchFamily="34" charset="0"/>
              </a:rPr>
              <a:t>Communication</a:t>
            </a:r>
          </a:p>
        </p:txBody>
      </p:sp>
      <p:sp>
        <p:nvSpPr>
          <p:cNvPr id="18" name="TextBox 17"/>
          <p:cNvSpPr txBox="1"/>
          <p:nvPr/>
        </p:nvSpPr>
        <p:spPr>
          <a:xfrm>
            <a:off x="3328732" y="1493520"/>
            <a:ext cx="4977068" cy="523220"/>
          </a:xfrm>
          <a:prstGeom prst="rect">
            <a:avLst/>
          </a:prstGeom>
          <a:noFill/>
        </p:spPr>
        <p:txBody>
          <a:bodyPr wrap="none" rtlCol="0">
            <a:spAutoFit/>
          </a:bodyPr>
          <a:lstStyle/>
          <a:p>
            <a:r>
              <a:rPr lang="en-US" sz="2800" b="1" dirty="0">
                <a:latin typeface="Arial" pitchFamily="34" charset="0"/>
                <a:cs typeface="Arial" pitchFamily="34" charset="0"/>
              </a:rPr>
              <a:t>  Facebook.com/</a:t>
            </a:r>
            <a:r>
              <a:rPr lang="en-US" sz="2800" b="1" dirty="0" err="1">
                <a:latin typeface="Arial" pitchFamily="34" charset="0"/>
                <a:cs typeface="Arial" pitchFamily="34" charset="0"/>
              </a:rPr>
              <a:t>YumaUSBC</a:t>
            </a:r>
            <a:endParaRPr lang="en-US" sz="2800" b="1" dirty="0">
              <a:latin typeface="Arial" pitchFamily="34" charset="0"/>
              <a:cs typeface="Arial" pitchFamily="34" charset="0"/>
            </a:endParaRPr>
          </a:p>
        </p:txBody>
      </p:sp>
      <p:pic>
        <p:nvPicPr>
          <p:cNvPr id="15366" name="Picture 6" descr="http://modernseoul.files.wordpress.com/2011/09/facebook-and-twitter-logo.jpg"/>
          <p:cNvPicPr>
            <a:picLocks noChangeAspect="1" noChangeArrowheads="1"/>
          </p:cNvPicPr>
          <p:nvPr/>
        </p:nvPicPr>
        <p:blipFill>
          <a:blip r:embed="rId4" cstate="print"/>
          <a:srcRect t="51524"/>
          <a:stretch>
            <a:fillRect/>
          </a:stretch>
        </p:blipFill>
        <p:spPr bwMode="auto">
          <a:xfrm>
            <a:off x="381000" y="2286000"/>
            <a:ext cx="2895600" cy="1066800"/>
          </a:xfrm>
          <a:prstGeom prst="rect">
            <a:avLst/>
          </a:prstGeom>
          <a:noFill/>
        </p:spPr>
      </p:pic>
      <p:sp>
        <p:nvSpPr>
          <p:cNvPr id="10" name="TextBox 9"/>
          <p:cNvSpPr txBox="1"/>
          <p:nvPr/>
        </p:nvSpPr>
        <p:spPr>
          <a:xfrm>
            <a:off x="3352800" y="2514600"/>
            <a:ext cx="2708818" cy="523220"/>
          </a:xfrm>
          <a:prstGeom prst="rect">
            <a:avLst/>
          </a:prstGeom>
          <a:noFill/>
        </p:spPr>
        <p:txBody>
          <a:bodyPr wrap="none" rtlCol="0">
            <a:spAutoFit/>
          </a:bodyPr>
          <a:lstStyle/>
          <a:p>
            <a:r>
              <a:rPr lang="en-US" sz="2800" b="1" dirty="0">
                <a:latin typeface="Arial" pitchFamily="34" charset="0"/>
                <a:cs typeface="Arial" pitchFamily="34" charset="0"/>
              </a:rPr>
              <a:t>  @</a:t>
            </a:r>
            <a:r>
              <a:rPr lang="en-US" sz="2800" b="1" dirty="0" err="1">
                <a:latin typeface="Arial" pitchFamily="34" charset="0"/>
                <a:cs typeface="Arial" pitchFamily="34" charset="0"/>
              </a:rPr>
              <a:t>YumaUSBC</a:t>
            </a:r>
            <a:endParaRPr lang="en-US" sz="2800" b="1" dirty="0">
              <a:latin typeface="Arial" pitchFamily="34" charset="0"/>
              <a:cs typeface="Arial" pitchFamily="34" charset="0"/>
            </a:endParaRPr>
          </a:p>
        </p:txBody>
      </p:sp>
      <p:sp>
        <p:nvSpPr>
          <p:cNvPr id="14" name="TextBox 13"/>
          <p:cNvSpPr txBox="1"/>
          <p:nvPr/>
        </p:nvSpPr>
        <p:spPr>
          <a:xfrm>
            <a:off x="381000" y="3733800"/>
            <a:ext cx="8534400" cy="2246769"/>
          </a:xfrm>
          <a:prstGeom prst="rect">
            <a:avLst/>
          </a:prstGeom>
          <a:noFill/>
        </p:spPr>
        <p:txBody>
          <a:bodyPr wrap="square" rtlCol="0">
            <a:spAutoFit/>
          </a:bodyPr>
          <a:lstStyle/>
          <a:p>
            <a:r>
              <a:rPr lang="en-US" sz="2800" b="1" dirty="0">
                <a:latin typeface="Arial" pitchFamily="34" charset="0"/>
                <a:cs typeface="Arial" pitchFamily="34" charset="0"/>
              </a:rPr>
              <a:t>Social Media – </a:t>
            </a:r>
            <a:r>
              <a:rPr lang="en-US" sz="2800" b="1" dirty="0">
                <a:solidFill>
                  <a:srgbClr val="FF0000"/>
                </a:solidFill>
                <a:latin typeface="Arial" pitchFamily="34" charset="0"/>
                <a:cs typeface="Arial" pitchFamily="34" charset="0"/>
              </a:rPr>
              <a:t>We will post as much info about events and special happenings going on in the Yuma USBC Area and Events that are relevant to the Yuma Bowlers.  Let us know if you have anything that you would like to see or posted.</a:t>
            </a:r>
          </a:p>
        </p:txBody>
      </p:sp>
      <p:pic>
        <p:nvPicPr>
          <p:cNvPr id="12" name="Picture 11" descr="YumaBA.jpg"/>
          <p:cNvPicPr>
            <a:picLocks noChangeAspect="1"/>
          </p:cNvPicPr>
          <p:nvPr/>
        </p:nvPicPr>
        <p:blipFill>
          <a:blip r:embed="rId5" cstate="print"/>
          <a:stretch>
            <a:fillRect/>
          </a:stretch>
        </p:blipFill>
        <p:spPr>
          <a:xfrm>
            <a:off x="7400291" y="135346"/>
            <a:ext cx="1417317" cy="1160054"/>
          </a:xfrm>
          <a:prstGeom prst="rect">
            <a:avLst/>
          </a:prstGeom>
        </p:spPr>
      </p:pic>
      <p:pic>
        <p:nvPicPr>
          <p:cNvPr id="13" name="Picture 6" descr="http://modernseoul.files.wordpress.com/2011/09/facebook-and-twitter-logo.jpg"/>
          <p:cNvPicPr>
            <a:picLocks noChangeAspect="1" noChangeArrowheads="1"/>
          </p:cNvPicPr>
          <p:nvPr/>
        </p:nvPicPr>
        <p:blipFill>
          <a:blip r:embed="rId4" cstate="print"/>
          <a:srcRect b="51282"/>
          <a:stretch>
            <a:fillRect/>
          </a:stretch>
        </p:blipFill>
        <p:spPr bwMode="auto">
          <a:xfrm>
            <a:off x="395354" y="1219200"/>
            <a:ext cx="2881246" cy="1066800"/>
          </a:xfrm>
          <a:prstGeom prst="rect">
            <a:avLst/>
          </a:prstGeom>
          <a:noFill/>
        </p:spPr>
      </p:pic>
      <p:sp>
        <p:nvSpPr>
          <p:cNvPr id="16" name="TextBox 15"/>
          <p:cNvSpPr txBox="1"/>
          <p:nvPr/>
        </p:nvSpPr>
        <p:spPr>
          <a:xfrm>
            <a:off x="0" y="3200400"/>
            <a:ext cx="9144000" cy="523220"/>
          </a:xfrm>
          <a:prstGeom prst="rect">
            <a:avLst/>
          </a:prstGeom>
          <a:noFill/>
        </p:spPr>
        <p:txBody>
          <a:bodyPr wrap="square" rtlCol="0">
            <a:spAutoFit/>
          </a:bodyPr>
          <a:lstStyle/>
          <a:p>
            <a:pPr algn="ctr"/>
            <a:r>
              <a:rPr lang="en-US" sz="2800" b="1" dirty="0">
                <a:latin typeface="Arial" pitchFamily="34" charset="0"/>
                <a:cs typeface="Arial" pitchFamily="34" charset="0"/>
              </a:rPr>
              <a:t>Like Us &amp; Follow Us to get important information</a:t>
            </a:r>
            <a:endParaRPr lang="en-US" sz="2800" b="1"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4533998" cy="707886"/>
          </a:xfrm>
          <a:prstGeom prst="rect">
            <a:avLst/>
          </a:prstGeom>
          <a:noFill/>
        </p:spPr>
        <p:txBody>
          <a:bodyPr wrap="none" rtlCol="0">
            <a:spAutoFit/>
          </a:bodyPr>
          <a:lstStyle/>
          <a:p>
            <a:r>
              <a:rPr lang="en-US" sz="4000" b="1" dirty="0">
                <a:ln>
                  <a:solidFill>
                    <a:schemeClr val="tx1"/>
                  </a:solidFill>
                </a:ln>
                <a:solidFill>
                  <a:srgbClr val="FF0000"/>
                </a:solidFill>
                <a:latin typeface="Arial" pitchFamily="34" charset="0"/>
                <a:cs typeface="Arial" pitchFamily="34" charset="0"/>
              </a:rPr>
              <a:t>Your Kit Includes:</a:t>
            </a:r>
          </a:p>
        </p:txBody>
      </p:sp>
      <p:sp>
        <p:nvSpPr>
          <p:cNvPr id="18" name="TextBox 17"/>
          <p:cNvSpPr txBox="1"/>
          <p:nvPr/>
        </p:nvSpPr>
        <p:spPr>
          <a:xfrm>
            <a:off x="3429000" y="1006019"/>
            <a:ext cx="5791200" cy="5324535"/>
          </a:xfrm>
          <a:prstGeom prst="rect">
            <a:avLst/>
          </a:prstGeom>
          <a:noFill/>
        </p:spPr>
        <p:txBody>
          <a:bodyPr wrap="square" rtlCol="0">
            <a:spAutoFit/>
          </a:bodyPr>
          <a:lstStyle/>
          <a:p>
            <a:pPr>
              <a:buFont typeface="Arial" pitchFamily="34" charset="0"/>
              <a:buChar char="•"/>
            </a:pPr>
            <a:r>
              <a:rPr lang="en-US" sz="2000" b="1" dirty="0">
                <a:latin typeface="Arial" pitchFamily="34" charset="0"/>
                <a:cs typeface="Arial" pitchFamily="34" charset="0"/>
              </a:rPr>
              <a:t>  League Officers Welcome Letter</a:t>
            </a:r>
          </a:p>
          <a:p>
            <a:pPr>
              <a:buFont typeface="Arial" pitchFamily="34" charset="0"/>
              <a:buChar char="•"/>
            </a:pPr>
            <a:r>
              <a:rPr lang="en-US" sz="2000" b="1" dirty="0">
                <a:latin typeface="Arial" pitchFamily="34" charset="0"/>
                <a:cs typeface="Arial" pitchFamily="34" charset="0"/>
              </a:rPr>
              <a:t>  USBC League Sanction Application</a:t>
            </a:r>
          </a:p>
          <a:p>
            <a:pPr>
              <a:buFont typeface="Arial" pitchFamily="34" charset="0"/>
              <a:buChar char="•"/>
            </a:pPr>
            <a:r>
              <a:rPr lang="en-US" sz="2000" b="1" dirty="0">
                <a:latin typeface="Arial" pitchFamily="34" charset="0"/>
                <a:cs typeface="Arial" pitchFamily="34" charset="0"/>
              </a:rPr>
              <a:t>  USBC Membership Applications</a:t>
            </a:r>
          </a:p>
          <a:p>
            <a:pPr>
              <a:buFont typeface="Arial" pitchFamily="34" charset="0"/>
              <a:buChar char="•"/>
            </a:pPr>
            <a:r>
              <a:rPr lang="en-US" sz="2000" b="1" dirty="0">
                <a:latin typeface="Arial" pitchFamily="34" charset="0"/>
                <a:cs typeface="Arial" pitchFamily="34" charset="0"/>
              </a:rPr>
              <a:t>  High Score Awards Forms</a:t>
            </a:r>
          </a:p>
          <a:p>
            <a:pPr>
              <a:buFont typeface="Arial" pitchFamily="34" charset="0"/>
              <a:buChar char="•"/>
            </a:pPr>
            <a:r>
              <a:rPr lang="en-US" sz="2000" b="1" dirty="0">
                <a:latin typeface="Arial" pitchFamily="34" charset="0"/>
                <a:cs typeface="Arial" pitchFamily="34" charset="0"/>
              </a:rPr>
              <a:t>  Local Association Calendar of Events</a:t>
            </a:r>
          </a:p>
          <a:p>
            <a:pPr>
              <a:buFont typeface="Arial" pitchFamily="34" charset="0"/>
              <a:buChar char="•"/>
            </a:pPr>
            <a:r>
              <a:rPr lang="en-US" sz="2000" b="1" dirty="0">
                <a:latin typeface="Arial" pitchFamily="34" charset="0"/>
                <a:cs typeface="Arial" pitchFamily="34" charset="0"/>
              </a:rPr>
              <a:t>  </a:t>
            </a:r>
            <a:r>
              <a:rPr lang="en-US" sz="2000" b="1" dirty="0" smtClean="0">
                <a:latin typeface="Arial" pitchFamily="34" charset="0"/>
                <a:cs typeface="Arial" pitchFamily="34" charset="0"/>
              </a:rPr>
              <a:t>2025-2026 </a:t>
            </a:r>
            <a:r>
              <a:rPr lang="en-US" sz="2000" b="1" dirty="0">
                <a:latin typeface="Arial" pitchFamily="34" charset="0"/>
                <a:cs typeface="Arial" pitchFamily="34" charset="0"/>
              </a:rPr>
              <a:t>Average </a:t>
            </a:r>
            <a:r>
              <a:rPr lang="en-US" sz="2000" b="1" dirty="0" smtClean="0">
                <a:latin typeface="Arial" pitchFamily="34" charset="0"/>
                <a:cs typeface="Arial" pitchFamily="34" charset="0"/>
              </a:rPr>
              <a:t>Bluebook – </a:t>
            </a:r>
            <a:r>
              <a:rPr lang="en-US" b="1" dirty="0" smtClean="0">
                <a:solidFill>
                  <a:srgbClr val="FF0000"/>
                </a:solidFill>
                <a:latin typeface="Arial" pitchFamily="34" charset="0"/>
                <a:cs typeface="Arial" pitchFamily="34" charset="0"/>
              </a:rPr>
              <a:t>Coming Soon</a:t>
            </a:r>
            <a:endParaRPr lang="en-US" b="1" dirty="0">
              <a:solidFill>
                <a:srgbClr val="FF0000"/>
              </a:solidFill>
              <a:latin typeface="Arial" pitchFamily="34" charset="0"/>
              <a:cs typeface="Arial" pitchFamily="34" charset="0"/>
            </a:endParaRPr>
          </a:p>
          <a:p>
            <a:pPr>
              <a:buFont typeface="Arial" pitchFamily="34" charset="0"/>
              <a:buChar char="•"/>
            </a:pPr>
            <a:r>
              <a:rPr lang="en-US" sz="2000" b="1" dirty="0">
                <a:latin typeface="Arial" pitchFamily="34" charset="0"/>
                <a:cs typeface="Arial" pitchFamily="34" charset="0"/>
              </a:rPr>
              <a:t>  </a:t>
            </a:r>
            <a:r>
              <a:rPr lang="en-US" sz="2000" b="1" dirty="0" smtClean="0">
                <a:latin typeface="Arial" pitchFamily="34" charset="0"/>
                <a:cs typeface="Arial" pitchFamily="34" charset="0"/>
              </a:rPr>
              <a:t>BVL Information Material</a:t>
            </a:r>
          </a:p>
          <a:p>
            <a:pPr>
              <a:buFont typeface="Arial" pitchFamily="34" charset="0"/>
              <a:buChar char="•"/>
            </a:pPr>
            <a:r>
              <a:rPr lang="en-US" sz="2000" b="1" dirty="0">
                <a:latin typeface="Arial" pitchFamily="34" charset="0"/>
                <a:cs typeface="Arial" pitchFamily="34" charset="0"/>
              </a:rPr>
              <a:t> </a:t>
            </a:r>
            <a:r>
              <a:rPr lang="en-US" sz="2000" b="1" dirty="0" smtClean="0">
                <a:latin typeface="Arial" pitchFamily="34" charset="0"/>
                <a:cs typeface="Arial" pitchFamily="34" charset="0"/>
              </a:rPr>
              <a:t> Lane Talk Flyer</a:t>
            </a:r>
            <a:endParaRPr lang="en-US" sz="2000" b="1" dirty="0" smtClean="0">
              <a:latin typeface="Arial" pitchFamily="34" charset="0"/>
              <a:cs typeface="Arial" pitchFamily="34" charset="0"/>
            </a:endParaRPr>
          </a:p>
          <a:p>
            <a:pPr>
              <a:buFont typeface="Arial" pitchFamily="34" charset="0"/>
              <a:buChar char="•"/>
            </a:pPr>
            <a:r>
              <a:rPr lang="en-US" sz="2000" b="1" dirty="0">
                <a:latin typeface="Arial" pitchFamily="34" charset="0"/>
                <a:cs typeface="Arial" pitchFamily="34" charset="0"/>
              </a:rPr>
              <a:t> </a:t>
            </a:r>
            <a:r>
              <a:rPr lang="en-US" sz="2000" b="1" dirty="0" smtClean="0">
                <a:latin typeface="Arial" pitchFamily="34" charset="0"/>
                <a:cs typeface="Arial" pitchFamily="34" charset="0"/>
              </a:rPr>
              <a:t> Join USBC On-line Flyer</a:t>
            </a:r>
          </a:p>
          <a:p>
            <a:pPr>
              <a:buFont typeface="Arial" pitchFamily="34" charset="0"/>
              <a:buChar char="•"/>
            </a:pPr>
            <a:r>
              <a:rPr lang="en-US" sz="2000" b="1" dirty="0">
                <a:latin typeface="Arial" pitchFamily="34" charset="0"/>
                <a:cs typeface="Arial" pitchFamily="34" charset="0"/>
              </a:rPr>
              <a:t> </a:t>
            </a:r>
            <a:r>
              <a:rPr lang="en-US" sz="2000" b="1" dirty="0" smtClean="0">
                <a:latin typeface="Arial" pitchFamily="34" charset="0"/>
                <a:cs typeface="Arial" pitchFamily="34" charset="0"/>
              </a:rPr>
              <a:t> Sample Adult Rules – Fill-in the blank</a:t>
            </a:r>
            <a:br>
              <a:rPr lang="en-US" sz="2000" b="1" dirty="0" smtClean="0">
                <a:latin typeface="Arial" pitchFamily="34" charset="0"/>
                <a:cs typeface="Arial" pitchFamily="34" charset="0"/>
              </a:rPr>
            </a:br>
            <a:r>
              <a:rPr lang="en-US" sz="2000" b="1" dirty="0" smtClean="0">
                <a:latin typeface="Arial" pitchFamily="34" charset="0"/>
                <a:cs typeface="Arial" pitchFamily="34" charset="0"/>
              </a:rPr>
              <a:t>    - Rules to Consider FAQ</a:t>
            </a:r>
            <a:endParaRPr lang="en-US" sz="2000" b="1" dirty="0">
              <a:latin typeface="Arial" pitchFamily="34" charset="0"/>
              <a:cs typeface="Arial" pitchFamily="34" charset="0"/>
            </a:endParaRPr>
          </a:p>
          <a:p>
            <a:pPr>
              <a:buFont typeface="Arial" pitchFamily="34" charset="0"/>
              <a:buChar char="•"/>
            </a:pPr>
            <a:r>
              <a:rPr lang="en-US" sz="2000" b="1" dirty="0">
                <a:latin typeface="Arial" pitchFamily="34" charset="0"/>
                <a:cs typeface="Arial" pitchFamily="34" charset="0"/>
              </a:rPr>
              <a:t>  League Folder</a:t>
            </a:r>
            <a:br>
              <a:rPr lang="en-US" sz="2000" b="1" dirty="0">
                <a:latin typeface="Arial" pitchFamily="34" charset="0"/>
                <a:cs typeface="Arial" pitchFamily="34" charset="0"/>
              </a:rPr>
            </a:br>
            <a:r>
              <a:rPr lang="en-US" sz="2000" b="1" dirty="0">
                <a:latin typeface="Arial" pitchFamily="34" charset="0"/>
                <a:cs typeface="Arial" pitchFamily="34" charset="0"/>
              </a:rPr>
              <a:t>   	- Alphabetical List of Bowlers</a:t>
            </a:r>
            <a:br>
              <a:rPr lang="en-US" sz="2000" b="1" dirty="0">
                <a:latin typeface="Arial" pitchFamily="34" charset="0"/>
                <a:cs typeface="Arial" pitchFamily="34" charset="0"/>
              </a:rPr>
            </a:br>
            <a:r>
              <a:rPr lang="en-US" sz="2000" b="1" dirty="0">
                <a:latin typeface="Arial" pitchFamily="34" charset="0"/>
                <a:cs typeface="Arial" pitchFamily="34" charset="0"/>
              </a:rPr>
              <a:t>	- Team Sign-up Sheets from last year </a:t>
            </a:r>
            <a:br>
              <a:rPr lang="en-US" sz="2000" b="1" dirty="0">
                <a:latin typeface="Arial" pitchFamily="34" charset="0"/>
                <a:cs typeface="Arial" pitchFamily="34" charset="0"/>
              </a:rPr>
            </a:br>
            <a:r>
              <a:rPr lang="en-US" sz="2000" b="1" dirty="0">
                <a:latin typeface="Arial" pitchFamily="34" charset="0"/>
                <a:cs typeface="Arial" pitchFamily="34" charset="0"/>
              </a:rPr>
              <a:t>	- Blank Sign-up Sheets</a:t>
            </a:r>
          </a:p>
          <a:p>
            <a:pPr>
              <a:buFont typeface="Arial" pitchFamily="34" charset="0"/>
              <a:buChar char="•"/>
            </a:pPr>
            <a:r>
              <a:rPr lang="en-US" sz="2000" b="1" dirty="0">
                <a:solidFill>
                  <a:srgbClr val="FF0000"/>
                </a:solidFill>
                <a:latin typeface="Arial" pitchFamily="34" charset="0"/>
                <a:cs typeface="Arial" pitchFamily="34" charset="0"/>
              </a:rPr>
              <a:t>  Fun Tournament Entries – on the website</a:t>
            </a:r>
          </a:p>
          <a:p>
            <a:endParaRPr lang="en-US" sz="2000" b="1" dirty="0">
              <a:latin typeface="Arial" pitchFamily="34" charset="0"/>
              <a:cs typeface="Arial" pitchFamily="34" charset="0"/>
            </a:endParaRPr>
          </a:p>
        </p:txBody>
      </p:sp>
      <p:pic>
        <p:nvPicPr>
          <p:cNvPr id="28675" name="Picture 3"/>
          <p:cNvPicPr>
            <a:picLocks noChangeAspect="1" noChangeArrowheads="1"/>
          </p:cNvPicPr>
          <p:nvPr/>
        </p:nvPicPr>
        <p:blipFill>
          <a:blip r:embed="rId4" cstate="print"/>
          <a:srcRect l="21083" t="27083" r="53148" b="22917"/>
          <a:stretch>
            <a:fillRect/>
          </a:stretch>
        </p:blipFill>
        <p:spPr bwMode="auto">
          <a:xfrm>
            <a:off x="152400" y="1676400"/>
            <a:ext cx="3352800" cy="3657600"/>
          </a:xfrm>
          <a:prstGeom prst="rect">
            <a:avLst/>
          </a:prstGeom>
          <a:noFill/>
          <a:ln w="9525">
            <a:noFill/>
            <a:miter lim="800000"/>
            <a:headEnd/>
            <a:tailEnd/>
          </a:ln>
        </p:spPr>
      </p:pic>
      <p:pic>
        <p:nvPicPr>
          <p:cNvPr id="9" name="Picture 8" descr="YumaBA.jpg"/>
          <p:cNvPicPr>
            <a:picLocks noChangeAspect="1"/>
          </p:cNvPicPr>
          <p:nvPr/>
        </p:nvPicPr>
        <p:blipFill>
          <a:blip r:embed="rId5" cstate="print"/>
          <a:stretch>
            <a:fillRect/>
          </a:stretch>
        </p:blipFill>
        <p:spPr>
          <a:xfrm>
            <a:off x="6629401" y="145302"/>
            <a:ext cx="2188208" cy="84311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rcRect l="22840" t="11458" r="18595" b="49337"/>
          <a:stretch>
            <a:fillRect/>
          </a:stretch>
        </p:blipFill>
        <p:spPr bwMode="auto">
          <a:xfrm>
            <a:off x="304800" y="789710"/>
            <a:ext cx="8610600" cy="2867890"/>
          </a:xfrm>
          <a:prstGeom prst="rect">
            <a:avLst/>
          </a:prstGeom>
          <a:noFill/>
          <a:ln w="9525">
            <a:noFill/>
            <a:miter lim="800000"/>
            <a:headEnd/>
            <a:tailEnd/>
          </a:ln>
        </p:spPr>
      </p:pic>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4"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4605235" cy="523220"/>
          </a:xfrm>
          <a:prstGeom prst="rect">
            <a:avLst/>
          </a:prstGeom>
          <a:noFill/>
        </p:spPr>
        <p:txBody>
          <a:bodyPr wrap="none" rtlCol="0">
            <a:spAutoFit/>
          </a:bodyPr>
          <a:lstStyle/>
          <a:p>
            <a:r>
              <a:rPr lang="en-US" sz="2800" b="1" dirty="0">
                <a:ln>
                  <a:solidFill>
                    <a:schemeClr val="tx1"/>
                  </a:solidFill>
                </a:ln>
                <a:solidFill>
                  <a:srgbClr val="FF0000"/>
                </a:solidFill>
                <a:latin typeface="Arial" pitchFamily="34" charset="0"/>
                <a:cs typeface="Arial" pitchFamily="34" charset="0"/>
              </a:rPr>
              <a:t>USBC League Application</a:t>
            </a:r>
          </a:p>
        </p:txBody>
      </p:sp>
      <p:sp>
        <p:nvSpPr>
          <p:cNvPr id="18" name="TextBox 17"/>
          <p:cNvSpPr txBox="1"/>
          <p:nvPr/>
        </p:nvSpPr>
        <p:spPr>
          <a:xfrm>
            <a:off x="0" y="4958715"/>
            <a:ext cx="2667000" cy="984885"/>
          </a:xfrm>
          <a:prstGeom prst="rect">
            <a:avLst/>
          </a:prstGeom>
          <a:noFill/>
        </p:spPr>
        <p:txBody>
          <a:bodyPr wrap="square" rtlCol="0">
            <a:spAutoFit/>
          </a:bodyPr>
          <a:lstStyle/>
          <a:p>
            <a:pPr>
              <a:buFont typeface="Arial" pitchFamily="34" charset="0"/>
              <a:buChar char="•"/>
            </a:pPr>
            <a:r>
              <a:rPr lang="en-US" sz="2400" b="1" dirty="0">
                <a:latin typeface="Arial" pitchFamily="34" charset="0"/>
                <a:cs typeface="Arial" pitchFamily="34" charset="0"/>
              </a:rPr>
              <a:t>  Use Dark Ink</a:t>
            </a:r>
            <a:r>
              <a:rPr lang="en-US" sz="2400" dirty="0">
                <a:latin typeface="Arial" pitchFamily="34" charset="0"/>
                <a:cs typeface="Arial" pitchFamily="34" charset="0"/>
              </a:rPr>
              <a:t/>
            </a:r>
            <a:br>
              <a:rPr lang="en-US" sz="2400" dirty="0">
                <a:latin typeface="Arial" pitchFamily="34" charset="0"/>
                <a:cs typeface="Arial" pitchFamily="34" charset="0"/>
              </a:rPr>
            </a:br>
            <a:r>
              <a:rPr lang="en-US" sz="1000" dirty="0">
                <a:latin typeface="Arial" pitchFamily="34" charset="0"/>
                <a:cs typeface="Arial" pitchFamily="34" charset="0"/>
              </a:rPr>
              <a:t>  </a:t>
            </a:r>
            <a:endParaRPr lang="en-US" sz="24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Print Clearly</a:t>
            </a:r>
          </a:p>
        </p:txBody>
      </p:sp>
      <p:pic>
        <p:nvPicPr>
          <p:cNvPr id="9" name="Picture 8" descr="YumaBA.jpg"/>
          <p:cNvPicPr>
            <a:picLocks noChangeAspect="1"/>
          </p:cNvPicPr>
          <p:nvPr/>
        </p:nvPicPr>
        <p:blipFill>
          <a:blip r:embed="rId5" cstate="print"/>
          <a:stretch>
            <a:fillRect/>
          </a:stretch>
        </p:blipFill>
        <p:spPr>
          <a:xfrm>
            <a:off x="6845593" y="152400"/>
            <a:ext cx="1972016" cy="759819"/>
          </a:xfrm>
          <a:prstGeom prst="rect">
            <a:avLst/>
          </a:prstGeom>
        </p:spPr>
      </p:pic>
      <p:sp>
        <p:nvSpPr>
          <p:cNvPr id="12" name="TextBox 11"/>
          <p:cNvSpPr txBox="1"/>
          <p:nvPr/>
        </p:nvSpPr>
        <p:spPr>
          <a:xfrm>
            <a:off x="2514600" y="4958715"/>
            <a:ext cx="6553200" cy="984885"/>
          </a:xfrm>
          <a:prstGeom prst="rect">
            <a:avLst/>
          </a:prstGeom>
          <a:noFill/>
        </p:spPr>
        <p:txBody>
          <a:bodyPr wrap="square" rtlCol="0">
            <a:spAutoFit/>
          </a:bodyPr>
          <a:lstStyle/>
          <a:p>
            <a:pPr>
              <a:buFont typeface="Arial" pitchFamily="34" charset="0"/>
              <a:buChar char="•"/>
            </a:pPr>
            <a:r>
              <a:rPr lang="en-US" sz="2400" b="1" dirty="0">
                <a:latin typeface="Arial" pitchFamily="34" charset="0"/>
                <a:cs typeface="Arial" pitchFamily="34" charset="0"/>
              </a:rPr>
              <a:t>  </a:t>
            </a:r>
            <a:r>
              <a:rPr lang="en-US" sz="2400" b="1" u="sng" dirty="0">
                <a:latin typeface="Arial" pitchFamily="34" charset="0"/>
                <a:cs typeface="Arial" pitchFamily="34" charset="0"/>
              </a:rPr>
              <a:t>ORIGINAL submitted to Assoc. Manager</a:t>
            </a:r>
          </a:p>
          <a:p>
            <a:pPr>
              <a:buFont typeface="Arial" pitchFamily="34" charset="0"/>
              <a:buChar char="•"/>
            </a:pPr>
            <a:endParaRPr lang="en-US" sz="10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Keep a copy for your records</a:t>
            </a:r>
          </a:p>
        </p:txBody>
      </p:sp>
      <p:sp>
        <p:nvSpPr>
          <p:cNvPr id="13" name="TextBox 12"/>
          <p:cNvSpPr txBox="1"/>
          <p:nvPr/>
        </p:nvSpPr>
        <p:spPr>
          <a:xfrm>
            <a:off x="7589520" y="941747"/>
            <a:ext cx="886781" cy="369332"/>
          </a:xfrm>
          <a:prstGeom prst="rect">
            <a:avLst/>
          </a:prstGeom>
          <a:noFill/>
        </p:spPr>
        <p:txBody>
          <a:bodyPr wrap="none" rtlCol="0">
            <a:spAutoFit/>
          </a:bodyPr>
          <a:lstStyle/>
          <a:p>
            <a:r>
              <a:rPr lang="en-US" dirty="0">
                <a:solidFill>
                  <a:srgbClr val="FF0000"/>
                </a:solidFill>
              </a:rPr>
              <a:t>132975</a:t>
            </a:r>
          </a:p>
        </p:txBody>
      </p:sp>
      <p:sp>
        <p:nvSpPr>
          <p:cNvPr id="2" name="Rectangle 1">
            <a:extLst>
              <a:ext uri="{FF2B5EF4-FFF2-40B4-BE49-F238E27FC236}">
                <a16:creationId xmlns:a16="http://schemas.microsoft.com/office/drawing/2014/main" id="{B4096643-8582-4786-9A19-F3B0B1317E11}"/>
              </a:ext>
            </a:extLst>
          </p:cNvPr>
          <p:cNvSpPr/>
          <p:nvPr/>
        </p:nvSpPr>
        <p:spPr>
          <a:xfrm>
            <a:off x="204952" y="3707249"/>
            <a:ext cx="8888281" cy="1169551"/>
          </a:xfrm>
          <a:prstGeom prst="rect">
            <a:avLst/>
          </a:prstGeom>
        </p:spPr>
        <p:txBody>
          <a:bodyPr wrap="square">
            <a:spAutoFit/>
          </a:bodyPr>
          <a:lstStyle/>
          <a:p>
            <a:r>
              <a:rPr lang="en-US" sz="1400" dirty="0">
                <a:solidFill>
                  <a:srgbClr val="63666A"/>
                </a:solidFill>
                <a:latin typeface="Verdana" panose="020B0604030504040204" pitchFamily="34" charset="0"/>
              </a:rPr>
              <a:t>Not all lane dressing is a “house” shot. There are specific variances that determine whether the lane condition is a House/Standard, Challenge or Sport shot. Averages bowled on Challenge or Sport conditions must be converted using the respective conversion chart. Additionally, we want you to know if the pattern changes throughout the season, the condition is not House/Standard, it must be marked Challenge.</a:t>
            </a:r>
            <a:endParaRPr lang="en-US" sz="1400" dirty="0"/>
          </a:p>
        </p:txBody>
      </p:sp>
      <p:sp>
        <p:nvSpPr>
          <p:cNvPr id="14" name="Rounded Rectangle 13"/>
          <p:cNvSpPr/>
          <p:nvPr/>
        </p:nvSpPr>
        <p:spPr>
          <a:xfrm>
            <a:off x="685800" y="2057400"/>
            <a:ext cx="1828800" cy="1295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7391400" y="2057400"/>
            <a:ext cx="1371600" cy="1143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278585" y="2195945"/>
            <a:ext cx="284052" cy="307777"/>
          </a:xfrm>
          <a:prstGeom prst="rect">
            <a:avLst/>
          </a:prstGeom>
          <a:noFill/>
        </p:spPr>
        <p:txBody>
          <a:bodyPr wrap="none" rtlCol="0">
            <a:spAutoFit/>
          </a:bodyPr>
          <a:lstStyle/>
          <a:p>
            <a:r>
              <a:rPr lang="en-US" sz="1400" b="1" dirty="0"/>
              <a:t>X</a:t>
            </a:r>
          </a:p>
        </p:txBody>
      </p:sp>
      <p:sp>
        <p:nvSpPr>
          <p:cNvPr id="17" name="TextBox 16"/>
          <p:cNvSpPr txBox="1"/>
          <p:nvPr/>
        </p:nvSpPr>
        <p:spPr>
          <a:xfrm>
            <a:off x="1905000" y="3429000"/>
            <a:ext cx="3931461" cy="369332"/>
          </a:xfrm>
          <a:prstGeom prst="rect">
            <a:avLst/>
          </a:prstGeom>
          <a:noFill/>
        </p:spPr>
        <p:txBody>
          <a:bodyPr wrap="none" rtlCol="0">
            <a:spAutoFit/>
          </a:bodyPr>
          <a:lstStyle/>
          <a:p>
            <a:r>
              <a:rPr lang="en-US" b="1" dirty="0">
                <a:solidFill>
                  <a:srgbClr val="FF0000"/>
                </a:solidFill>
              </a:rPr>
              <a:t>If Changes,  Report it to Assoc Manager</a:t>
            </a:r>
          </a:p>
        </p:txBody>
      </p:sp>
      <p:sp>
        <p:nvSpPr>
          <p:cNvPr id="19" name="TextBox 18"/>
          <p:cNvSpPr txBox="1"/>
          <p:nvPr/>
        </p:nvSpPr>
        <p:spPr>
          <a:xfrm>
            <a:off x="228600" y="1752600"/>
            <a:ext cx="2869888" cy="369332"/>
          </a:xfrm>
          <a:prstGeom prst="rect">
            <a:avLst/>
          </a:prstGeom>
          <a:noFill/>
        </p:spPr>
        <p:txBody>
          <a:bodyPr wrap="none" rtlCol="0">
            <a:spAutoFit/>
          </a:bodyPr>
          <a:lstStyle/>
          <a:p>
            <a:r>
              <a:rPr lang="en-US" b="1" dirty="0">
                <a:solidFill>
                  <a:srgbClr val="FF0000"/>
                </a:solidFill>
              </a:rPr>
              <a:t>Mark what your sanctioning</a:t>
            </a:r>
          </a:p>
        </p:txBody>
      </p:sp>
      <p:sp>
        <p:nvSpPr>
          <p:cNvPr id="20" name="Rounded Rectangle 19"/>
          <p:cNvSpPr/>
          <p:nvPr/>
        </p:nvSpPr>
        <p:spPr>
          <a:xfrm>
            <a:off x="5257800" y="2286000"/>
            <a:ext cx="1447800" cy="152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l="24597" t="9375" r="19766" b="6250"/>
          <a:stretch>
            <a:fillRect/>
          </a:stretch>
        </p:blipFill>
        <p:spPr bwMode="auto">
          <a:xfrm>
            <a:off x="41565" y="838200"/>
            <a:ext cx="5867400" cy="5002730"/>
          </a:xfrm>
          <a:prstGeom prst="rect">
            <a:avLst/>
          </a:prstGeom>
          <a:noFill/>
          <a:ln w="9525">
            <a:noFill/>
            <a:miter lim="800000"/>
            <a:headEnd/>
            <a:tailEnd/>
          </a:ln>
        </p:spPr>
      </p:pic>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4"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6482352" cy="523220"/>
          </a:xfrm>
          <a:prstGeom prst="rect">
            <a:avLst/>
          </a:prstGeom>
          <a:noFill/>
        </p:spPr>
        <p:txBody>
          <a:bodyPr wrap="none" rtlCol="0">
            <a:spAutoFit/>
          </a:bodyPr>
          <a:lstStyle/>
          <a:p>
            <a:r>
              <a:rPr lang="en-US" sz="2800" b="1" dirty="0">
                <a:ln>
                  <a:solidFill>
                    <a:schemeClr val="tx1"/>
                  </a:solidFill>
                </a:ln>
                <a:solidFill>
                  <a:srgbClr val="FF0000"/>
                </a:solidFill>
                <a:latin typeface="Arial" pitchFamily="34" charset="0"/>
                <a:cs typeface="Arial" pitchFamily="34" charset="0"/>
              </a:rPr>
              <a:t>USBC League Application Continued</a:t>
            </a:r>
          </a:p>
        </p:txBody>
      </p:sp>
      <p:pic>
        <p:nvPicPr>
          <p:cNvPr id="9" name="Picture 8" descr="YumaBA.jpg"/>
          <p:cNvPicPr>
            <a:picLocks noChangeAspect="1"/>
          </p:cNvPicPr>
          <p:nvPr/>
        </p:nvPicPr>
        <p:blipFill>
          <a:blip r:embed="rId5" cstate="print"/>
          <a:stretch>
            <a:fillRect/>
          </a:stretch>
        </p:blipFill>
        <p:spPr>
          <a:xfrm>
            <a:off x="7400291" y="135346"/>
            <a:ext cx="1417317" cy="1160054"/>
          </a:xfrm>
          <a:prstGeom prst="rect">
            <a:avLst/>
          </a:prstGeom>
        </p:spPr>
      </p:pic>
      <p:sp>
        <p:nvSpPr>
          <p:cNvPr id="18" name="TextBox 17"/>
          <p:cNvSpPr txBox="1"/>
          <p:nvPr/>
        </p:nvSpPr>
        <p:spPr>
          <a:xfrm>
            <a:off x="5867400" y="1419285"/>
            <a:ext cx="3429000" cy="4154984"/>
          </a:xfrm>
          <a:prstGeom prst="rect">
            <a:avLst/>
          </a:prstGeom>
          <a:noFill/>
        </p:spPr>
        <p:txBody>
          <a:bodyPr wrap="square" rtlCol="0">
            <a:spAutoFit/>
          </a:bodyPr>
          <a:lstStyle/>
          <a:p>
            <a:pPr>
              <a:buFont typeface="Arial" pitchFamily="34" charset="0"/>
              <a:buChar char="•"/>
            </a:pPr>
            <a:r>
              <a:rPr lang="en-US" sz="2400" b="1" dirty="0">
                <a:latin typeface="Arial" pitchFamily="34" charset="0"/>
                <a:cs typeface="Arial" pitchFamily="34" charset="0"/>
              </a:rPr>
              <a:t>  All Info Needed</a:t>
            </a:r>
            <a:r>
              <a:rPr lang="en-US" sz="2400" dirty="0">
                <a:latin typeface="Arial" pitchFamily="34" charset="0"/>
                <a:cs typeface="Arial" pitchFamily="34" charset="0"/>
              </a:rPr>
              <a:t/>
            </a:r>
            <a:br>
              <a:rPr lang="en-US" sz="2400" dirty="0">
                <a:latin typeface="Arial" pitchFamily="34" charset="0"/>
                <a:cs typeface="Arial" pitchFamily="34" charset="0"/>
              </a:rPr>
            </a:br>
            <a:r>
              <a:rPr lang="en-US" sz="1200" dirty="0">
                <a:latin typeface="Arial" pitchFamily="34" charset="0"/>
                <a:cs typeface="Arial" pitchFamily="34" charset="0"/>
              </a:rPr>
              <a:t>  </a:t>
            </a:r>
            <a:endParaRPr lang="en-US" sz="24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Youth Leagues</a:t>
            </a:r>
          </a:p>
          <a:p>
            <a:pPr lvl="1">
              <a:buFont typeface="Arial" pitchFamily="34" charset="0"/>
              <a:buChar char="•"/>
            </a:pPr>
            <a:r>
              <a:rPr lang="en-US" sz="2400" b="1" dirty="0">
                <a:latin typeface="Arial" pitchFamily="34" charset="0"/>
                <a:cs typeface="Arial" pitchFamily="34" charset="0"/>
              </a:rPr>
              <a:t> Youth Reps</a:t>
            </a:r>
          </a:p>
          <a:p>
            <a:pPr lvl="1">
              <a:buFont typeface="Arial" pitchFamily="34" charset="0"/>
              <a:buChar char="•"/>
            </a:pPr>
            <a:endParaRPr lang="en-US" sz="12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USBC Bonding</a:t>
            </a:r>
          </a:p>
          <a:p>
            <a:pPr lvl="1">
              <a:buFont typeface="Arial" pitchFamily="34" charset="0"/>
              <a:buChar char="•"/>
            </a:pPr>
            <a:r>
              <a:rPr lang="en-US" sz="2400" b="1" dirty="0">
                <a:latin typeface="Arial" pitchFamily="34" charset="0"/>
                <a:cs typeface="Arial" pitchFamily="34" charset="0"/>
              </a:rPr>
              <a:t>  League Funds</a:t>
            </a:r>
          </a:p>
          <a:p>
            <a:pPr lvl="1">
              <a:buFont typeface="Arial" pitchFamily="34" charset="0"/>
              <a:buChar char="•"/>
            </a:pPr>
            <a:r>
              <a:rPr lang="en-US" sz="2400" b="1" dirty="0">
                <a:latin typeface="Arial" pitchFamily="34" charset="0"/>
                <a:cs typeface="Arial" pitchFamily="34" charset="0"/>
              </a:rPr>
              <a:t>  Except Lineage</a:t>
            </a:r>
          </a:p>
          <a:p>
            <a:pPr>
              <a:buFont typeface="Arial" pitchFamily="34" charset="0"/>
              <a:buChar char="•"/>
            </a:pPr>
            <a:endParaRPr lang="en-US" sz="12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a:t>
            </a:r>
            <a:r>
              <a:rPr lang="en-US" sz="2400" b="1" dirty="0">
                <a:solidFill>
                  <a:srgbClr val="FF0000"/>
                </a:solidFill>
                <a:latin typeface="Arial" pitchFamily="34" charset="0"/>
                <a:cs typeface="Arial" pitchFamily="34" charset="0"/>
              </a:rPr>
              <a:t> </a:t>
            </a:r>
            <a:r>
              <a:rPr lang="en-US" sz="2400" b="1" dirty="0">
                <a:latin typeface="Arial" pitchFamily="34" charset="0"/>
                <a:cs typeface="Arial" pitchFamily="34" charset="0"/>
              </a:rPr>
              <a:t>President Signs</a:t>
            </a:r>
          </a:p>
          <a:p>
            <a:pPr>
              <a:buFont typeface="Arial" pitchFamily="34" charset="0"/>
              <a:buChar char="•"/>
            </a:pPr>
            <a:endParaRPr lang="en-US" sz="12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Submit within 30 days of League Start</a:t>
            </a: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98341"/>
            <a:ext cx="6186309" cy="646331"/>
          </a:xfrm>
          <a:prstGeom prst="rect">
            <a:avLst/>
          </a:prstGeom>
          <a:noFill/>
        </p:spPr>
        <p:txBody>
          <a:bodyPr wrap="none" rtlCol="0">
            <a:spAutoFit/>
          </a:bodyPr>
          <a:lstStyle/>
          <a:p>
            <a:r>
              <a:rPr lang="en-US" sz="3600" b="1" dirty="0" smtClean="0">
                <a:ln>
                  <a:solidFill>
                    <a:schemeClr val="tx1"/>
                  </a:solidFill>
                </a:ln>
                <a:solidFill>
                  <a:srgbClr val="FF0000"/>
                </a:solidFill>
                <a:latin typeface="Arial" pitchFamily="34" charset="0"/>
                <a:cs typeface="Arial" pitchFamily="34" charset="0"/>
              </a:rPr>
              <a:t>2026 </a:t>
            </a:r>
            <a:r>
              <a:rPr lang="en-US" sz="3600" b="1" dirty="0">
                <a:ln>
                  <a:solidFill>
                    <a:schemeClr val="tx1"/>
                  </a:solidFill>
                </a:ln>
                <a:solidFill>
                  <a:srgbClr val="FF0000"/>
                </a:solidFill>
                <a:latin typeface="Arial" pitchFamily="34" charset="0"/>
                <a:cs typeface="Arial" pitchFamily="34" charset="0"/>
              </a:rPr>
              <a:t>– </a:t>
            </a:r>
            <a:r>
              <a:rPr lang="en-US" sz="3600" b="1" dirty="0" smtClean="0">
                <a:ln>
                  <a:solidFill>
                    <a:schemeClr val="tx1"/>
                  </a:solidFill>
                </a:ln>
                <a:solidFill>
                  <a:srgbClr val="FF0000"/>
                </a:solidFill>
                <a:latin typeface="Arial" pitchFamily="34" charset="0"/>
                <a:cs typeface="Arial" pitchFamily="34" charset="0"/>
              </a:rPr>
              <a:t>2027 </a:t>
            </a:r>
            <a:r>
              <a:rPr lang="en-US" sz="3600" b="1" dirty="0">
                <a:ln>
                  <a:solidFill>
                    <a:schemeClr val="tx1"/>
                  </a:solidFill>
                </a:ln>
                <a:solidFill>
                  <a:srgbClr val="FF0000"/>
                </a:solidFill>
                <a:latin typeface="Arial" pitchFamily="34" charset="0"/>
                <a:cs typeface="Arial" pitchFamily="34" charset="0"/>
              </a:rPr>
              <a:t>Dues Structure</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 name="Rounded Rectangle 11"/>
          <p:cNvSpPr/>
          <p:nvPr/>
        </p:nvSpPr>
        <p:spPr>
          <a:xfrm>
            <a:off x="304800" y="1593741"/>
            <a:ext cx="4114800" cy="28194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4724400" y="1524000"/>
            <a:ext cx="4114800" cy="28194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143000" y="1517541"/>
            <a:ext cx="2444901" cy="1107996"/>
          </a:xfrm>
          <a:prstGeom prst="rect">
            <a:avLst/>
          </a:prstGeom>
          <a:noFill/>
        </p:spPr>
        <p:txBody>
          <a:bodyPr wrap="none" lIns="91440" tIns="45720" rIns="91440" bIns="45720">
            <a:spAutoFit/>
          </a:bodyPr>
          <a:lstStyle/>
          <a:p>
            <a:pPr algn="ctr"/>
            <a:r>
              <a:rPr lang="en-US" sz="6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Adults</a:t>
            </a:r>
          </a:p>
        </p:txBody>
      </p:sp>
      <p:sp>
        <p:nvSpPr>
          <p:cNvPr id="15" name="Rectangle 14"/>
          <p:cNvSpPr/>
          <p:nvPr/>
        </p:nvSpPr>
        <p:spPr>
          <a:xfrm>
            <a:off x="5559350" y="1517541"/>
            <a:ext cx="2444901" cy="1107996"/>
          </a:xfrm>
          <a:prstGeom prst="rect">
            <a:avLst/>
          </a:prstGeom>
          <a:noFill/>
        </p:spPr>
        <p:txBody>
          <a:bodyPr wrap="none" lIns="91440" tIns="45720" rIns="91440" bIns="45720">
            <a:spAutoFit/>
          </a:bodyPr>
          <a:lstStyle/>
          <a:p>
            <a:pPr algn="ctr"/>
            <a:r>
              <a:rPr lang="en-US" sz="6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Adults</a:t>
            </a:r>
          </a:p>
        </p:txBody>
      </p:sp>
      <p:sp>
        <p:nvSpPr>
          <p:cNvPr id="16" name="TextBox 15"/>
          <p:cNvSpPr txBox="1"/>
          <p:nvPr/>
        </p:nvSpPr>
        <p:spPr>
          <a:xfrm>
            <a:off x="5562600" y="2533710"/>
            <a:ext cx="2438400" cy="1015663"/>
          </a:xfrm>
          <a:prstGeom prst="rect">
            <a:avLst/>
          </a:prstGeom>
          <a:noFill/>
        </p:spPr>
        <p:txBody>
          <a:bodyPr wrap="square" rtlCol="0">
            <a:spAutoFit/>
          </a:bodyPr>
          <a:lstStyle/>
          <a:p>
            <a:pPr algn="ctr"/>
            <a:r>
              <a:rPr lang="en-US" sz="6000" b="1" dirty="0">
                <a:solidFill>
                  <a:srgbClr val="FF0000"/>
                </a:solidFill>
              </a:rPr>
              <a:t>$10.00</a:t>
            </a:r>
          </a:p>
        </p:txBody>
      </p:sp>
      <p:sp>
        <p:nvSpPr>
          <p:cNvPr id="17" name="TextBox 16"/>
          <p:cNvSpPr txBox="1"/>
          <p:nvPr/>
        </p:nvSpPr>
        <p:spPr>
          <a:xfrm>
            <a:off x="1143000" y="2533710"/>
            <a:ext cx="2438400" cy="1015663"/>
          </a:xfrm>
          <a:prstGeom prst="rect">
            <a:avLst/>
          </a:prstGeom>
          <a:noFill/>
        </p:spPr>
        <p:txBody>
          <a:bodyPr wrap="square" rtlCol="0">
            <a:spAutoFit/>
          </a:bodyPr>
          <a:lstStyle/>
          <a:p>
            <a:pPr algn="ctr"/>
            <a:r>
              <a:rPr lang="en-US" sz="6000" b="1" dirty="0">
                <a:solidFill>
                  <a:srgbClr val="FF0000"/>
                </a:solidFill>
              </a:rPr>
              <a:t>$29.00</a:t>
            </a:r>
          </a:p>
        </p:txBody>
      </p:sp>
      <p:sp>
        <p:nvSpPr>
          <p:cNvPr id="19" name="TextBox 18"/>
          <p:cNvSpPr txBox="1"/>
          <p:nvPr/>
        </p:nvSpPr>
        <p:spPr>
          <a:xfrm>
            <a:off x="378500" y="3574941"/>
            <a:ext cx="3989875" cy="430887"/>
          </a:xfrm>
          <a:prstGeom prst="rect">
            <a:avLst/>
          </a:prstGeom>
          <a:noFill/>
        </p:spPr>
        <p:txBody>
          <a:bodyPr wrap="none" rtlCol="0">
            <a:spAutoFit/>
          </a:bodyPr>
          <a:lstStyle/>
          <a:p>
            <a:r>
              <a:rPr lang="en-US" sz="2200" b="1" dirty="0"/>
              <a:t>National $15, Local $10, State $4</a:t>
            </a:r>
          </a:p>
        </p:txBody>
      </p:sp>
      <p:sp>
        <p:nvSpPr>
          <p:cNvPr id="20" name="TextBox 19"/>
          <p:cNvSpPr txBox="1"/>
          <p:nvPr/>
        </p:nvSpPr>
        <p:spPr>
          <a:xfrm>
            <a:off x="5431821" y="3505200"/>
            <a:ext cx="2721579" cy="400110"/>
          </a:xfrm>
          <a:prstGeom prst="rect">
            <a:avLst/>
          </a:prstGeom>
          <a:noFill/>
        </p:spPr>
        <p:txBody>
          <a:bodyPr wrap="none" rtlCol="0">
            <a:spAutoFit/>
          </a:bodyPr>
          <a:lstStyle/>
          <a:p>
            <a:r>
              <a:rPr lang="en-US" sz="2000" b="1" dirty="0"/>
              <a:t>National $7.00, Local $3</a:t>
            </a:r>
          </a:p>
        </p:txBody>
      </p:sp>
      <p:sp>
        <p:nvSpPr>
          <p:cNvPr id="21" name="TextBox 20"/>
          <p:cNvSpPr txBox="1"/>
          <p:nvPr/>
        </p:nvSpPr>
        <p:spPr>
          <a:xfrm>
            <a:off x="1143000" y="4032141"/>
            <a:ext cx="2564356" cy="400110"/>
          </a:xfrm>
          <a:prstGeom prst="rect">
            <a:avLst/>
          </a:prstGeom>
          <a:noFill/>
        </p:spPr>
        <p:txBody>
          <a:bodyPr wrap="none" rtlCol="0">
            <a:spAutoFit/>
          </a:bodyPr>
          <a:lstStyle/>
          <a:p>
            <a:r>
              <a:rPr lang="en-US" sz="2000" b="1" dirty="0"/>
              <a:t>Standard Membership</a:t>
            </a:r>
          </a:p>
        </p:txBody>
      </p:sp>
      <p:pic>
        <p:nvPicPr>
          <p:cNvPr id="18" name="Picture 17" descr="YumaBA.jpg"/>
          <p:cNvPicPr>
            <a:picLocks noChangeAspect="1"/>
          </p:cNvPicPr>
          <p:nvPr/>
        </p:nvPicPr>
        <p:blipFill>
          <a:blip r:embed="rId4" cstate="print"/>
          <a:stretch>
            <a:fillRect/>
          </a:stretch>
        </p:blipFill>
        <p:spPr>
          <a:xfrm>
            <a:off x="7400291" y="205087"/>
            <a:ext cx="1417317" cy="1160054"/>
          </a:xfrm>
          <a:prstGeom prst="rect">
            <a:avLst/>
          </a:prstGeom>
        </p:spPr>
      </p:pic>
      <p:sp>
        <p:nvSpPr>
          <p:cNvPr id="23" name="TextBox 22"/>
          <p:cNvSpPr txBox="1"/>
          <p:nvPr/>
        </p:nvSpPr>
        <p:spPr>
          <a:xfrm>
            <a:off x="457200" y="4837093"/>
            <a:ext cx="8229600" cy="954107"/>
          </a:xfrm>
          <a:prstGeom prst="rect">
            <a:avLst/>
          </a:prstGeom>
          <a:noFill/>
        </p:spPr>
        <p:txBody>
          <a:bodyPr wrap="square" rtlCol="0">
            <a:spAutoFit/>
          </a:bodyPr>
          <a:lstStyle/>
          <a:p>
            <a:pPr algn="ctr"/>
            <a:r>
              <a:rPr lang="en-US" sz="2800" b="1" dirty="0">
                <a:solidFill>
                  <a:srgbClr val="FF0000"/>
                </a:solidFill>
                <a:latin typeface="Arial" pitchFamily="34" charset="0"/>
                <a:cs typeface="Arial" pitchFamily="34" charset="0"/>
              </a:rPr>
              <a:t>Youth – $4 National Dues</a:t>
            </a:r>
            <a:br>
              <a:rPr lang="en-US" sz="2800" b="1" dirty="0">
                <a:solidFill>
                  <a:srgbClr val="FF0000"/>
                </a:solidFill>
                <a:latin typeface="Arial" pitchFamily="34" charset="0"/>
                <a:cs typeface="Arial" pitchFamily="34" charset="0"/>
              </a:rPr>
            </a:br>
            <a:r>
              <a:rPr lang="en-US" sz="2800" b="1" dirty="0" smtClean="0">
                <a:latin typeface="Arial" pitchFamily="34" charset="0"/>
                <a:cs typeface="Arial" pitchFamily="34" charset="0"/>
              </a:rPr>
              <a:t>Junior Gold Upgrades </a:t>
            </a:r>
            <a:r>
              <a:rPr lang="en-US" sz="2800" b="1" dirty="0">
                <a:latin typeface="Arial" pitchFamily="34" charset="0"/>
                <a:cs typeface="Arial" pitchFamily="34" charset="0"/>
              </a:rPr>
              <a:t>Available</a:t>
            </a:r>
          </a:p>
        </p:txBody>
      </p:sp>
      <p:pic>
        <p:nvPicPr>
          <p:cNvPr id="24" name="Picture 2" descr="http://www.maplewoodlanes.com/images/USBC-logo.jpg"/>
          <p:cNvPicPr>
            <a:picLocks noChangeAspect="1" noChangeArrowheads="1"/>
          </p:cNvPicPr>
          <p:nvPr/>
        </p:nvPicPr>
        <p:blipFill>
          <a:blip r:embed="rId3" cstate="print"/>
          <a:srcRect/>
          <a:stretch>
            <a:fillRect/>
          </a:stretch>
        </p:blipFill>
        <p:spPr bwMode="auto">
          <a:xfrm>
            <a:off x="3276600" y="984141"/>
            <a:ext cx="2476500" cy="495301"/>
          </a:xfrm>
          <a:prstGeom prst="rect">
            <a:avLst/>
          </a:prstGeom>
          <a:noFill/>
        </p:spPr>
      </p:pic>
      <p:sp>
        <p:nvSpPr>
          <p:cNvPr id="22" name="TextBox 21"/>
          <p:cNvSpPr txBox="1"/>
          <p:nvPr/>
        </p:nvSpPr>
        <p:spPr>
          <a:xfrm>
            <a:off x="5779597" y="3962400"/>
            <a:ext cx="2145203" cy="400110"/>
          </a:xfrm>
          <a:prstGeom prst="rect">
            <a:avLst/>
          </a:prstGeom>
          <a:noFill/>
        </p:spPr>
        <p:txBody>
          <a:bodyPr wrap="none" rtlCol="0">
            <a:spAutoFit/>
          </a:bodyPr>
          <a:lstStyle/>
          <a:p>
            <a:r>
              <a:rPr lang="en-US" sz="2000" b="1" dirty="0">
                <a:solidFill>
                  <a:srgbClr val="FF0000"/>
                </a:solidFill>
              </a:rPr>
              <a:t>Basic Membership</a:t>
            </a:r>
          </a:p>
        </p:txBody>
      </p:sp>
      <p:sp>
        <p:nvSpPr>
          <p:cNvPr id="25" name="TextBox 24"/>
          <p:cNvSpPr txBox="1"/>
          <p:nvPr/>
        </p:nvSpPr>
        <p:spPr>
          <a:xfrm>
            <a:off x="5334000" y="4324290"/>
            <a:ext cx="3028073" cy="400110"/>
          </a:xfrm>
          <a:prstGeom prst="rect">
            <a:avLst/>
          </a:prstGeom>
          <a:noFill/>
        </p:spPr>
        <p:txBody>
          <a:bodyPr wrap="none" rtlCol="0">
            <a:spAutoFit/>
          </a:bodyPr>
          <a:lstStyle/>
          <a:p>
            <a:r>
              <a:rPr lang="en-US" sz="2000" b="1" dirty="0">
                <a:solidFill>
                  <a:srgbClr val="FF0000"/>
                </a:solidFill>
              </a:rPr>
              <a:t>16 week session or shorter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6397905" cy="707886"/>
          </a:xfrm>
          <a:prstGeom prst="rect">
            <a:avLst/>
          </a:prstGeom>
          <a:noFill/>
        </p:spPr>
        <p:txBody>
          <a:bodyPr wrap="none" rtlCol="0">
            <a:spAutoFit/>
          </a:bodyPr>
          <a:lstStyle/>
          <a:p>
            <a:r>
              <a:rPr lang="en-US" sz="4000" b="1" dirty="0">
                <a:ln>
                  <a:solidFill>
                    <a:schemeClr val="tx1"/>
                  </a:solidFill>
                </a:ln>
                <a:solidFill>
                  <a:srgbClr val="FF0000"/>
                </a:solidFill>
                <a:latin typeface="Arial" pitchFamily="34" charset="0"/>
                <a:cs typeface="Arial" pitchFamily="34" charset="0"/>
              </a:rPr>
              <a:t>USBC Membership Cards</a:t>
            </a:r>
          </a:p>
        </p:txBody>
      </p:sp>
      <p:sp>
        <p:nvSpPr>
          <p:cNvPr id="18" name="TextBox 17"/>
          <p:cNvSpPr txBox="1"/>
          <p:nvPr/>
        </p:nvSpPr>
        <p:spPr>
          <a:xfrm>
            <a:off x="76199" y="1988165"/>
            <a:ext cx="4288965" cy="4039567"/>
          </a:xfrm>
          <a:prstGeom prst="rect">
            <a:avLst/>
          </a:prstGeom>
          <a:noFill/>
        </p:spPr>
        <p:txBody>
          <a:bodyPr wrap="square" rtlCol="0">
            <a:spAutoFit/>
          </a:bodyPr>
          <a:lstStyle/>
          <a:p>
            <a:pPr>
              <a:buFont typeface="Arial" pitchFamily="34" charset="0"/>
              <a:buChar char="•"/>
            </a:pPr>
            <a:r>
              <a:rPr lang="en-US" sz="2000" b="1" dirty="0">
                <a:latin typeface="Arial" pitchFamily="34" charset="0"/>
                <a:cs typeface="Arial" pitchFamily="34" charset="0"/>
              </a:rPr>
              <a:t> Same Member # </a:t>
            </a:r>
            <a:r>
              <a:rPr lang="en-US" sz="2000" b="1" dirty="0">
                <a:solidFill>
                  <a:srgbClr val="FF0000"/>
                </a:solidFill>
                <a:latin typeface="Arial" pitchFamily="34" charset="0"/>
                <a:cs typeface="Arial" pitchFamily="34" charset="0"/>
              </a:rPr>
              <a:t>No Duplicates</a:t>
            </a:r>
            <a:endParaRPr lang="en-US" sz="2000" b="1" dirty="0">
              <a:latin typeface="Arial" pitchFamily="34" charset="0"/>
              <a:cs typeface="Arial" pitchFamily="34" charset="0"/>
            </a:endParaRPr>
          </a:p>
          <a:p>
            <a:pPr lvl="1">
              <a:buFont typeface="Arial" pitchFamily="34" charset="0"/>
              <a:buChar char="•"/>
            </a:pPr>
            <a:r>
              <a:rPr lang="en-US" sz="2000" b="1" dirty="0">
                <a:latin typeface="Arial" pitchFamily="34" charset="0"/>
                <a:cs typeface="Arial" pitchFamily="34" charset="0"/>
              </a:rPr>
              <a:t>  Member sent an ID card to mailing address submitted</a:t>
            </a:r>
            <a:br>
              <a:rPr lang="en-US" sz="2000" b="1" dirty="0">
                <a:latin typeface="Arial" pitchFamily="34" charset="0"/>
                <a:cs typeface="Arial" pitchFamily="34" charset="0"/>
              </a:rPr>
            </a:br>
            <a:r>
              <a:rPr lang="en-US" sz="1050" b="1" dirty="0">
                <a:latin typeface="Arial" pitchFamily="34" charset="0"/>
                <a:cs typeface="Arial" pitchFamily="34" charset="0"/>
              </a:rPr>
              <a:t>  </a:t>
            </a:r>
          </a:p>
          <a:p>
            <a:pPr>
              <a:buFont typeface="Arial" pitchFamily="34" charset="0"/>
              <a:buChar char="•"/>
            </a:pPr>
            <a:r>
              <a:rPr lang="en-US" sz="2000" b="1" dirty="0">
                <a:latin typeface="Arial" pitchFamily="34" charset="0"/>
                <a:cs typeface="Arial" pitchFamily="34" charset="0"/>
              </a:rPr>
              <a:t>  Bowl.com</a:t>
            </a:r>
          </a:p>
          <a:p>
            <a:pPr lvl="1">
              <a:buFont typeface="Arial" pitchFamily="34" charset="0"/>
              <a:buChar char="•"/>
            </a:pPr>
            <a:r>
              <a:rPr lang="en-US" sz="2000" b="1" dirty="0">
                <a:latin typeface="Arial" pitchFamily="34" charset="0"/>
                <a:cs typeface="Arial" pitchFamily="34" charset="0"/>
              </a:rPr>
              <a:t>  Reprint feature</a:t>
            </a:r>
          </a:p>
          <a:p>
            <a:pPr lvl="1">
              <a:buFont typeface="Arial" pitchFamily="34" charset="0"/>
              <a:buChar char="•"/>
            </a:pPr>
            <a:r>
              <a:rPr lang="en-US" sz="2000" b="1" dirty="0">
                <a:latin typeface="Arial" pitchFamily="34" charset="0"/>
                <a:cs typeface="Arial" pitchFamily="34" charset="0"/>
              </a:rPr>
              <a:t>  “Find a Member”</a:t>
            </a:r>
            <a:br>
              <a:rPr lang="en-US" sz="2000" b="1" dirty="0">
                <a:latin typeface="Arial" pitchFamily="34" charset="0"/>
                <a:cs typeface="Arial" pitchFamily="34" charset="0"/>
              </a:rPr>
            </a:br>
            <a:r>
              <a:rPr lang="en-US" sz="600" b="1" dirty="0">
                <a:latin typeface="Arial" pitchFamily="34" charset="0"/>
                <a:cs typeface="Arial" pitchFamily="34" charset="0"/>
              </a:rPr>
              <a:t> </a:t>
            </a:r>
          </a:p>
          <a:p>
            <a:pPr>
              <a:buFont typeface="Arial" pitchFamily="34" charset="0"/>
              <a:buChar char="•"/>
            </a:pPr>
            <a:r>
              <a:rPr lang="en-US" sz="2000" b="1" dirty="0">
                <a:latin typeface="Arial" pitchFamily="34" charset="0"/>
                <a:cs typeface="Arial" pitchFamily="34" charset="0"/>
              </a:rPr>
              <a:t>  Bowl.com App</a:t>
            </a:r>
          </a:p>
          <a:p>
            <a:pPr lvl="1">
              <a:buFont typeface="Arial" pitchFamily="34" charset="0"/>
              <a:buChar char="•"/>
            </a:pPr>
            <a:r>
              <a:rPr lang="en-US" sz="2000" b="1" dirty="0">
                <a:latin typeface="Arial" pitchFamily="34" charset="0"/>
                <a:cs typeface="Arial" pitchFamily="34" charset="0"/>
              </a:rPr>
              <a:t>  Show Card</a:t>
            </a:r>
          </a:p>
          <a:p>
            <a:pPr lvl="1">
              <a:buFont typeface="Arial" pitchFamily="34" charset="0"/>
              <a:buChar char="•"/>
            </a:pPr>
            <a:r>
              <a:rPr lang="en-US" sz="2000" b="1" dirty="0">
                <a:latin typeface="Arial" pitchFamily="34" charset="0"/>
                <a:cs typeface="Arial" pitchFamily="34" charset="0"/>
              </a:rPr>
              <a:t> “Find a Member”</a:t>
            </a:r>
          </a:p>
          <a:p>
            <a:pPr lvl="1">
              <a:buFont typeface="Arial" pitchFamily="34" charset="0"/>
              <a:buChar char="•"/>
            </a:pPr>
            <a:r>
              <a:rPr lang="en-US" sz="2000" b="1" dirty="0">
                <a:latin typeface="Arial" pitchFamily="34" charset="0"/>
                <a:cs typeface="Arial" pitchFamily="34" charset="0"/>
              </a:rPr>
              <a:t>  Bowler stats</a:t>
            </a:r>
          </a:p>
          <a:p>
            <a:pPr lvl="1">
              <a:buFont typeface="Arial" pitchFamily="34" charset="0"/>
              <a:buChar char="•"/>
            </a:pPr>
            <a:r>
              <a:rPr lang="en-US" sz="2000" b="1" dirty="0">
                <a:latin typeface="Arial" pitchFamily="34" charset="0"/>
                <a:cs typeface="Arial" pitchFamily="34" charset="0"/>
              </a:rPr>
              <a:t>  Averages</a:t>
            </a:r>
          </a:p>
          <a:p>
            <a:pPr lvl="1">
              <a:buFont typeface="Arial" pitchFamily="34" charset="0"/>
              <a:buChar char="•"/>
            </a:pPr>
            <a:r>
              <a:rPr lang="en-US" sz="2000" b="1" dirty="0">
                <a:latin typeface="Arial" pitchFamily="34" charset="0"/>
                <a:cs typeface="Arial" pitchFamily="34" charset="0"/>
              </a:rPr>
              <a:t>  Honor Scores</a:t>
            </a:r>
          </a:p>
        </p:txBody>
      </p:sp>
      <p:pic>
        <p:nvPicPr>
          <p:cNvPr id="24578" name="Picture 2" descr="http://www.bowl.com/uploadedImages/Join_USBC/JoinLanding717x250.jpg">
            <a:hlinkClick r:id="rId4"/>
          </p:cNvPr>
          <p:cNvPicPr>
            <a:picLocks noChangeAspect="1" noChangeArrowheads="1"/>
          </p:cNvPicPr>
          <p:nvPr/>
        </p:nvPicPr>
        <p:blipFill>
          <a:blip r:embed="rId5" cstate="print"/>
          <a:srcRect l="25244" t="9600" r="24547"/>
          <a:stretch>
            <a:fillRect/>
          </a:stretch>
        </p:blipFill>
        <p:spPr bwMode="auto">
          <a:xfrm>
            <a:off x="2838716" y="3946715"/>
            <a:ext cx="1667968" cy="1047114"/>
          </a:xfrm>
          <a:prstGeom prst="rect">
            <a:avLst/>
          </a:prstGeom>
          <a:noFill/>
        </p:spPr>
      </p:pic>
      <p:pic>
        <p:nvPicPr>
          <p:cNvPr id="11" name="Picture 10" descr="YumaBA.jpg"/>
          <p:cNvPicPr>
            <a:picLocks noChangeAspect="1"/>
          </p:cNvPicPr>
          <p:nvPr/>
        </p:nvPicPr>
        <p:blipFill>
          <a:blip r:embed="rId6" cstate="print"/>
          <a:stretch>
            <a:fillRect/>
          </a:stretch>
        </p:blipFill>
        <p:spPr>
          <a:xfrm>
            <a:off x="7400291" y="135346"/>
            <a:ext cx="1417317" cy="1160054"/>
          </a:xfrm>
          <a:prstGeom prst="rect">
            <a:avLst/>
          </a:prstGeom>
        </p:spPr>
      </p:pic>
      <p:sp>
        <p:nvSpPr>
          <p:cNvPr id="12" name="TextBox 11"/>
          <p:cNvSpPr txBox="1"/>
          <p:nvPr/>
        </p:nvSpPr>
        <p:spPr>
          <a:xfrm>
            <a:off x="381000" y="1371600"/>
            <a:ext cx="3984168" cy="584775"/>
          </a:xfrm>
          <a:prstGeom prst="rect">
            <a:avLst/>
          </a:prstGeom>
          <a:noFill/>
        </p:spPr>
        <p:txBody>
          <a:bodyPr wrap="none" rtlCol="0">
            <a:spAutoFit/>
          </a:bodyPr>
          <a:lstStyle/>
          <a:p>
            <a:r>
              <a:rPr lang="en-US" sz="3200" b="1" dirty="0"/>
              <a:t>Standard Membership</a:t>
            </a:r>
          </a:p>
        </p:txBody>
      </p:sp>
      <p:sp>
        <p:nvSpPr>
          <p:cNvPr id="13" name="TextBox 12"/>
          <p:cNvSpPr txBox="1"/>
          <p:nvPr/>
        </p:nvSpPr>
        <p:spPr>
          <a:xfrm>
            <a:off x="5017597" y="1371600"/>
            <a:ext cx="3316742" cy="584775"/>
          </a:xfrm>
          <a:prstGeom prst="rect">
            <a:avLst/>
          </a:prstGeom>
          <a:noFill/>
        </p:spPr>
        <p:txBody>
          <a:bodyPr wrap="none" rtlCol="0">
            <a:spAutoFit/>
          </a:bodyPr>
          <a:lstStyle/>
          <a:p>
            <a:r>
              <a:rPr lang="en-US" sz="3200" b="1" dirty="0">
                <a:solidFill>
                  <a:srgbClr val="FF0000"/>
                </a:solidFill>
              </a:rPr>
              <a:t>Basic Membership</a:t>
            </a:r>
          </a:p>
        </p:txBody>
      </p:sp>
      <p:sp>
        <p:nvSpPr>
          <p:cNvPr id="14" name="TextBox 13"/>
          <p:cNvSpPr txBox="1"/>
          <p:nvPr/>
        </p:nvSpPr>
        <p:spPr>
          <a:xfrm>
            <a:off x="4800600" y="1983745"/>
            <a:ext cx="4038600" cy="3331681"/>
          </a:xfrm>
          <a:prstGeom prst="rect">
            <a:avLst/>
          </a:prstGeom>
          <a:noFill/>
        </p:spPr>
        <p:txBody>
          <a:bodyPr wrap="square" rtlCol="0">
            <a:spAutoFit/>
          </a:bodyPr>
          <a:lstStyle/>
          <a:p>
            <a:pPr>
              <a:buFont typeface="Arial" pitchFamily="34" charset="0"/>
              <a:buChar char="•"/>
            </a:pPr>
            <a:r>
              <a:rPr lang="en-US" sz="2000" b="1" dirty="0">
                <a:latin typeface="Arial" pitchFamily="34" charset="0"/>
                <a:cs typeface="Arial" pitchFamily="34" charset="0"/>
              </a:rPr>
              <a:t> Same Member # </a:t>
            </a:r>
            <a:r>
              <a:rPr lang="en-US" sz="2000" b="1" dirty="0">
                <a:solidFill>
                  <a:srgbClr val="FF0000"/>
                </a:solidFill>
                <a:latin typeface="Arial" pitchFamily="34" charset="0"/>
                <a:cs typeface="Arial" pitchFamily="34" charset="0"/>
              </a:rPr>
              <a:t>No Duplicates</a:t>
            </a:r>
            <a:endParaRPr lang="en-US" sz="2000" b="1" dirty="0">
              <a:latin typeface="Arial" pitchFamily="34" charset="0"/>
              <a:cs typeface="Arial" pitchFamily="34" charset="0"/>
            </a:endParaRPr>
          </a:p>
          <a:p>
            <a:pPr lvl="1">
              <a:buFont typeface="Arial" pitchFamily="34" charset="0"/>
              <a:buChar char="•"/>
            </a:pPr>
            <a:r>
              <a:rPr lang="en-US" sz="2000" b="1" dirty="0">
                <a:solidFill>
                  <a:srgbClr val="FF0000"/>
                </a:solidFill>
                <a:latin typeface="Arial" pitchFamily="34" charset="0"/>
                <a:cs typeface="Arial" pitchFamily="34" charset="0"/>
              </a:rPr>
              <a:t>  No card sent to bowler</a:t>
            </a:r>
          </a:p>
          <a:p>
            <a:pPr lvl="1">
              <a:buFont typeface="Arial" pitchFamily="34" charset="0"/>
              <a:buChar char="•"/>
            </a:pPr>
            <a:r>
              <a:rPr lang="en-US" sz="2000" b="1" dirty="0">
                <a:solidFill>
                  <a:srgbClr val="FF0000"/>
                </a:solidFill>
                <a:latin typeface="Arial" pitchFamily="34" charset="0"/>
                <a:cs typeface="Arial" pitchFamily="34" charset="0"/>
              </a:rPr>
              <a:t>  Print from bowl.com</a:t>
            </a:r>
            <a:r>
              <a:rPr lang="en-US" sz="2000" b="1" dirty="0">
                <a:latin typeface="Arial" pitchFamily="34" charset="0"/>
                <a:cs typeface="Arial" pitchFamily="34" charset="0"/>
              </a:rPr>
              <a:t/>
            </a:r>
            <a:br>
              <a:rPr lang="en-US" sz="2000" b="1" dirty="0">
                <a:latin typeface="Arial" pitchFamily="34" charset="0"/>
                <a:cs typeface="Arial" pitchFamily="34" charset="0"/>
              </a:rPr>
            </a:br>
            <a:r>
              <a:rPr lang="en-US" sz="1050" b="1" dirty="0">
                <a:latin typeface="Arial" pitchFamily="34" charset="0"/>
                <a:cs typeface="Arial" pitchFamily="34" charset="0"/>
              </a:rPr>
              <a:t>  </a:t>
            </a:r>
          </a:p>
          <a:p>
            <a:pPr>
              <a:buFont typeface="Arial" pitchFamily="34" charset="0"/>
              <a:buChar char="•"/>
            </a:pPr>
            <a:r>
              <a:rPr lang="en-US" sz="2000" b="1" dirty="0">
                <a:latin typeface="Arial" pitchFamily="34" charset="0"/>
                <a:cs typeface="Arial" pitchFamily="34" charset="0"/>
              </a:rPr>
              <a:t>  Bowl.com</a:t>
            </a:r>
          </a:p>
          <a:p>
            <a:pPr lvl="1">
              <a:buFont typeface="Arial" pitchFamily="34" charset="0"/>
              <a:buChar char="•"/>
            </a:pPr>
            <a:r>
              <a:rPr lang="en-US" sz="2000" b="1" dirty="0">
                <a:latin typeface="Arial" pitchFamily="34" charset="0"/>
                <a:cs typeface="Arial" pitchFamily="34" charset="0"/>
              </a:rPr>
              <a:t>  Print feature</a:t>
            </a:r>
          </a:p>
          <a:p>
            <a:pPr lvl="1">
              <a:buFont typeface="Arial" pitchFamily="34" charset="0"/>
              <a:buChar char="•"/>
            </a:pPr>
            <a:r>
              <a:rPr lang="en-US" sz="2000" b="1" dirty="0">
                <a:latin typeface="Arial" pitchFamily="34" charset="0"/>
                <a:cs typeface="Arial" pitchFamily="34" charset="0"/>
              </a:rPr>
              <a:t>  “Find a Member”</a:t>
            </a:r>
          </a:p>
          <a:p>
            <a:pPr>
              <a:buFont typeface="Arial" pitchFamily="34" charset="0"/>
              <a:buChar char="•"/>
            </a:pPr>
            <a:endParaRPr lang="en-US" sz="2000" b="1" dirty="0">
              <a:latin typeface="Arial" pitchFamily="34" charset="0"/>
              <a:cs typeface="Arial" pitchFamily="34" charset="0"/>
            </a:endParaRPr>
          </a:p>
          <a:p>
            <a:pPr>
              <a:buFont typeface="Arial" pitchFamily="34" charset="0"/>
              <a:buChar char="•"/>
            </a:pPr>
            <a:r>
              <a:rPr lang="en-US" sz="2000" b="1" dirty="0">
                <a:latin typeface="Arial" pitchFamily="34" charset="0"/>
                <a:cs typeface="Arial" pitchFamily="34" charset="0"/>
              </a:rPr>
              <a:t>  Printing Membership Card</a:t>
            </a:r>
          </a:p>
          <a:p>
            <a:pPr lvl="1">
              <a:buFont typeface="Arial" pitchFamily="34" charset="0"/>
              <a:buChar char="•"/>
            </a:pPr>
            <a:r>
              <a:rPr lang="en-US" sz="2000" b="1" dirty="0">
                <a:latin typeface="Arial" pitchFamily="34" charset="0"/>
                <a:cs typeface="Arial" pitchFamily="34" charset="0"/>
              </a:rPr>
              <a:t>  Will only print in color with a color printer.</a:t>
            </a:r>
          </a:p>
        </p:txBody>
      </p:sp>
      <p:cxnSp>
        <p:nvCxnSpPr>
          <p:cNvPr id="20" name="Straight Connector 19"/>
          <p:cNvCxnSpPr/>
          <p:nvPr/>
        </p:nvCxnSpPr>
        <p:spPr>
          <a:xfrm>
            <a:off x="4648200" y="1447800"/>
            <a:ext cx="0" cy="4267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317486"/>
            <a:ext cx="8741408" cy="4709547"/>
          </a:xfrm>
          <a:prstGeom prst="rect">
            <a:avLst/>
          </a:prstGeom>
        </p:spPr>
      </p:pic>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4"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6255239" cy="707886"/>
          </a:xfrm>
          <a:prstGeom prst="rect">
            <a:avLst/>
          </a:prstGeom>
          <a:noFill/>
        </p:spPr>
        <p:txBody>
          <a:bodyPr wrap="none" rtlCol="0">
            <a:spAutoFit/>
          </a:bodyPr>
          <a:lstStyle/>
          <a:p>
            <a:r>
              <a:rPr lang="en-US" sz="4000" b="1" dirty="0">
                <a:ln>
                  <a:solidFill>
                    <a:schemeClr val="tx1"/>
                  </a:solidFill>
                </a:ln>
                <a:solidFill>
                  <a:srgbClr val="FF0000"/>
                </a:solidFill>
                <a:latin typeface="Arial" pitchFamily="34" charset="0"/>
                <a:cs typeface="Arial" pitchFamily="34" charset="0"/>
              </a:rPr>
              <a:t>Adult Membership Cards</a:t>
            </a:r>
          </a:p>
        </p:txBody>
      </p:sp>
      <p:sp>
        <p:nvSpPr>
          <p:cNvPr id="18" name="TextBox 17"/>
          <p:cNvSpPr txBox="1"/>
          <p:nvPr/>
        </p:nvSpPr>
        <p:spPr>
          <a:xfrm>
            <a:off x="76200" y="914400"/>
            <a:ext cx="7086600" cy="523220"/>
          </a:xfrm>
          <a:prstGeom prst="rect">
            <a:avLst/>
          </a:prstGeom>
          <a:noFill/>
        </p:spPr>
        <p:txBody>
          <a:bodyPr wrap="square" rtlCol="0">
            <a:spAutoFit/>
          </a:bodyPr>
          <a:lstStyle/>
          <a:p>
            <a:r>
              <a:rPr lang="en-US" sz="2800" b="1" dirty="0">
                <a:latin typeface="Arial" pitchFamily="34" charset="0"/>
                <a:cs typeface="Arial" pitchFamily="34" charset="0"/>
              </a:rPr>
              <a:t>  PRINT Information Clearly &amp; Legible</a:t>
            </a:r>
          </a:p>
        </p:txBody>
      </p:sp>
      <p:sp>
        <p:nvSpPr>
          <p:cNvPr id="12" name="Rectangle 11"/>
          <p:cNvSpPr/>
          <p:nvPr/>
        </p:nvSpPr>
        <p:spPr>
          <a:xfrm>
            <a:off x="6286500" y="1317486"/>
            <a:ext cx="1752600" cy="609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04800" y="2123420"/>
            <a:ext cx="2286000" cy="5435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81000" y="3849661"/>
            <a:ext cx="4419600" cy="3693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YumaBA.jpg"/>
          <p:cNvPicPr>
            <a:picLocks noChangeAspect="1"/>
          </p:cNvPicPr>
          <p:nvPr/>
        </p:nvPicPr>
        <p:blipFill>
          <a:blip r:embed="rId5" cstate="print"/>
          <a:stretch>
            <a:fillRect/>
          </a:stretch>
        </p:blipFill>
        <p:spPr>
          <a:xfrm>
            <a:off x="7400291" y="135346"/>
            <a:ext cx="1417317" cy="1160054"/>
          </a:xfrm>
          <a:prstGeom prst="rect">
            <a:avLst/>
          </a:prstGeom>
        </p:spPr>
      </p:pic>
      <p:sp>
        <p:nvSpPr>
          <p:cNvPr id="2" name="TextBox 1">
            <a:extLst>
              <a:ext uri="{FF2B5EF4-FFF2-40B4-BE49-F238E27FC236}">
                <a16:creationId xmlns:a16="http://schemas.microsoft.com/office/drawing/2014/main" id="{8B254A94-3B4F-441A-8A0F-4E3E2FF3A99C}"/>
              </a:ext>
            </a:extLst>
          </p:cNvPr>
          <p:cNvSpPr txBox="1"/>
          <p:nvPr/>
        </p:nvSpPr>
        <p:spPr>
          <a:xfrm>
            <a:off x="276807" y="4174675"/>
            <a:ext cx="311304" cy="369332"/>
          </a:xfrm>
          <a:prstGeom prst="rect">
            <a:avLst/>
          </a:prstGeom>
          <a:noFill/>
          <a:ln>
            <a:solidFill>
              <a:srgbClr val="FF0000"/>
            </a:solidFill>
          </a:ln>
        </p:spPr>
        <p:txBody>
          <a:bodyPr wrap="none" rtlCol="0">
            <a:spAutoFit/>
          </a:bodyPr>
          <a:lstStyle/>
          <a:p>
            <a:r>
              <a:rPr lang="en-US" b="1" dirty="0">
                <a:solidFill>
                  <a:srgbClr val="FF0000"/>
                </a:solidFill>
              </a:rPr>
              <a:t>X</a:t>
            </a:r>
          </a:p>
        </p:txBody>
      </p:sp>
      <p:sp>
        <p:nvSpPr>
          <p:cNvPr id="16" name="Rectangle 15"/>
          <p:cNvSpPr/>
          <p:nvPr/>
        </p:nvSpPr>
        <p:spPr>
          <a:xfrm>
            <a:off x="5715000" y="3441207"/>
            <a:ext cx="2381508" cy="3693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2" fill="hold" grpId="1" nodeType="clickEffect">
                                  <p:stCondLst>
                                    <p:cond delay="0"/>
                                  </p:stCondLst>
                                  <p:childTnLst>
                                    <p:anim calcmode="lin" valueType="num">
                                      <p:cBhvr additive="base">
                                        <p:cTn id="12" dur="500"/>
                                        <p:tgtEl>
                                          <p:spTgt spid="12"/>
                                        </p:tgtEl>
                                        <p:attrNameLst>
                                          <p:attrName>ppt_x</p:attrName>
                                        </p:attrNameLst>
                                      </p:cBhvr>
                                      <p:tavLst>
                                        <p:tav tm="0">
                                          <p:val>
                                            <p:strVal val="ppt_x"/>
                                          </p:val>
                                        </p:tav>
                                        <p:tav tm="100000">
                                          <p:val>
                                            <p:strVal val="1+ppt_w/2"/>
                                          </p:val>
                                        </p:tav>
                                      </p:tavLst>
                                    </p:anim>
                                    <p:anim calcmode="lin" valueType="num">
                                      <p:cBhvr additive="base">
                                        <p:cTn id="13" dur="500"/>
                                        <p:tgtEl>
                                          <p:spTgt spid="12"/>
                                        </p:tgtEl>
                                        <p:attrNameLst>
                                          <p:attrName>ppt_y</p:attrName>
                                        </p:attrNameLst>
                                      </p:cBhvr>
                                      <p:tavLst>
                                        <p:tav tm="0">
                                          <p:val>
                                            <p:strVal val="ppt_y"/>
                                          </p:val>
                                        </p:tav>
                                        <p:tav tm="100000">
                                          <p:val>
                                            <p:strVal val="ppt_y"/>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8" fill="hold" grpId="1" nodeType="clickEffect">
                                  <p:stCondLst>
                                    <p:cond delay="0"/>
                                  </p:stCondLst>
                                  <p:childTnLst>
                                    <p:anim calcmode="lin" valueType="num">
                                      <p:cBhvr additive="base">
                                        <p:cTn id="24" dur="500"/>
                                        <p:tgtEl>
                                          <p:spTgt spid="13"/>
                                        </p:tgtEl>
                                        <p:attrNameLst>
                                          <p:attrName>ppt_x</p:attrName>
                                        </p:attrNameLst>
                                      </p:cBhvr>
                                      <p:tavLst>
                                        <p:tav tm="0">
                                          <p:val>
                                            <p:strVal val="ppt_x"/>
                                          </p:val>
                                        </p:tav>
                                        <p:tav tm="100000">
                                          <p:val>
                                            <p:strVal val="0-ppt_w/2"/>
                                          </p:val>
                                        </p:tav>
                                      </p:tavLst>
                                    </p:anim>
                                    <p:anim calcmode="lin" valueType="num">
                                      <p:cBhvr additive="base">
                                        <p:cTn id="25" dur="500"/>
                                        <p:tgtEl>
                                          <p:spTgt spid="13"/>
                                        </p:tgtEl>
                                        <p:attrNameLst>
                                          <p:attrName>ppt_y</p:attrName>
                                        </p:attrNameLst>
                                      </p:cBhvr>
                                      <p:tavLst>
                                        <p:tav tm="0">
                                          <p:val>
                                            <p:strVal val="ppt_y"/>
                                          </p:val>
                                        </p:tav>
                                        <p:tav tm="100000">
                                          <p:val>
                                            <p:strVal val="ppt_y"/>
                                          </p:val>
                                        </p:tav>
                                      </p:tavLst>
                                    </p:anim>
                                    <p:set>
                                      <p:cBhvr>
                                        <p:cTn id="26" dur="1" fill="hold">
                                          <p:stCondLst>
                                            <p:cond delay="499"/>
                                          </p:stCondLst>
                                        </p:cTn>
                                        <p:tgtEl>
                                          <p:spTgt spid="1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2"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3333" t="21852" r="30833" b="39630"/>
          <a:stretch/>
        </p:blipFill>
        <p:spPr>
          <a:xfrm>
            <a:off x="0" y="1295400"/>
            <a:ext cx="6550740" cy="4495799"/>
          </a:xfrm>
          <a:prstGeom prst="rect">
            <a:avLst/>
          </a:prstGeom>
        </p:spPr>
      </p:pic>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4"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6358215" cy="707886"/>
          </a:xfrm>
          <a:prstGeom prst="rect">
            <a:avLst/>
          </a:prstGeom>
          <a:noFill/>
        </p:spPr>
        <p:txBody>
          <a:bodyPr wrap="none" rtlCol="0">
            <a:spAutoFit/>
          </a:bodyPr>
          <a:lstStyle/>
          <a:p>
            <a:r>
              <a:rPr lang="en-US" sz="4000" b="1" dirty="0">
                <a:ln>
                  <a:solidFill>
                    <a:schemeClr val="tx1"/>
                  </a:solidFill>
                </a:ln>
                <a:solidFill>
                  <a:srgbClr val="FF0000"/>
                </a:solidFill>
                <a:latin typeface="Arial" pitchFamily="34" charset="0"/>
                <a:cs typeface="Arial" pitchFamily="34" charset="0"/>
              </a:rPr>
              <a:t>Youth Membership Cards</a:t>
            </a:r>
          </a:p>
        </p:txBody>
      </p:sp>
      <p:sp>
        <p:nvSpPr>
          <p:cNvPr id="9" name="TextBox 8"/>
          <p:cNvSpPr txBox="1"/>
          <p:nvPr/>
        </p:nvSpPr>
        <p:spPr>
          <a:xfrm>
            <a:off x="381000" y="848380"/>
            <a:ext cx="7086600" cy="523220"/>
          </a:xfrm>
          <a:prstGeom prst="rect">
            <a:avLst/>
          </a:prstGeom>
          <a:noFill/>
        </p:spPr>
        <p:txBody>
          <a:bodyPr wrap="square" rtlCol="0">
            <a:spAutoFit/>
          </a:bodyPr>
          <a:lstStyle/>
          <a:p>
            <a:r>
              <a:rPr lang="en-US" sz="2800" b="1" dirty="0">
                <a:latin typeface="Arial" pitchFamily="34" charset="0"/>
                <a:cs typeface="Arial" pitchFamily="34" charset="0"/>
              </a:rPr>
              <a:t>  PRINT Information Clearly &amp; Legible</a:t>
            </a:r>
          </a:p>
        </p:txBody>
      </p:sp>
      <p:pic>
        <p:nvPicPr>
          <p:cNvPr id="10" name="Picture 9" descr="YumaBA.jpg"/>
          <p:cNvPicPr>
            <a:picLocks noChangeAspect="1"/>
          </p:cNvPicPr>
          <p:nvPr/>
        </p:nvPicPr>
        <p:blipFill>
          <a:blip r:embed="rId5" cstate="print"/>
          <a:stretch>
            <a:fillRect/>
          </a:stretch>
        </p:blipFill>
        <p:spPr>
          <a:xfrm>
            <a:off x="7400291" y="135346"/>
            <a:ext cx="1417317" cy="1160054"/>
          </a:xfrm>
          <a:prstGeom prst="rect">
            <a:avLst/>
          </a:prstGeom>
        </p:spPr>
      </p:pic>
      <p:sp>
        <p:nvSpPr>
          <p:cNvPr id="14" name="TextBox 13"/>
          <p:cNvSpPr txBox="1"/>
          <p:nvPr/>
        </p:nvSpPr>
        <p:spPr>
          <a:xfrm>
            <a:off x="6553200" y="1600200"/>
            <a:ext cx="2667000" cy="3754874"/>
          </a:xfrm>
          <a:prstGeom prst="rect">
            <a:avLst/>
          </a:prstGeom>
          <a:noFill/>
        </p:spPr>
        <p:txBody>
          <a:bodyPr wrap="square" rtlCol="0">
            <a:spAutoFit/>
          </a:bodyPr>
          <a:lstStyle/>
          <a:p>
            <a:pPr>
              <a:buFont typeface="Arial" pitchFamily="34" charset="0"/>
              <a:buChar char="•"/>
            </a:pPr>
            <a:r>
              <a:rPr lang="en-US" sz="2400" b="1" dirty="0">
                <a:latin typeface="Arial" pitchFamily="34" charset="0"/>
                <a:cs typeface="Arial" pitchFamily="34" charset="0"/>
              </a:rPr>
              <a:t>  Web interface</a:t>
            </a:r>
          </a:p>
          <a:p>
            <a:pPr lvl="1">
              <a:buFont typeface="Arial" pitchFamily="34" charset="0"/>
              <a:buChar char="•"/>
            </a:pPr>
            <a:endParaRPr lang="en-US" sz="12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Parent Info</a:t>
            </a:r>
          </a:p>
          <a:p>
            <a:pPr>
              <a:buFont typeface="Arial" pitchFamily="34" charset="0"/>
              <a:buChar char="•"/>
            </a:pPr>
            <a:endParaRPr lang="en-US" sz="12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a:t>
            </a:r>
            <a:r>
              <a:rPr lang="en-US" sz="2400" b="1" dirty="0">
                <a:solidFill>
                  <a:srgbClr val="FF0000"/>
                </a:solidFill>
                <a:latin typeface="Arial" pitchFamily="34" charset="0"/>
                <a:cs typeface="Arial" pitchFamily="34" charset="0"/>
              </a:rPr>
              <a:t> </a:t>
            </a:r>
            <a:r>
              <a:rPr lang="en-US" sz="2400" b="1" dirty="0">
                <a:latin typeface="Arial" pitchFamily="34" charset="0"/>
                <a:cs typeface="Arial" pitchFamily="34" charset="0"/>
              </a:rPr>
              <a:t>Youth Info</a:t>
            </a:r>
          </a:p>
          <a:p>
            <a:pPr>
              <a:buFont typeface="Arial" pitchFamily="34" charset="0"/>
              <a:buChar char="•"/>
            </a:pPr>
            <a:endParaRPr lang="en-US" sz="12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Retain the same USBC bowler ID#</a:t>
            </a:r>
          </a:p>
          <a:p>
            <a:pPr>
              <a:buFont typeface="Arial" pitchFamily="34" charset="0"/>
              <a:buChar char="•"/>
            </a:pPr>
            <a:endParaRPr lang="en-US" sz="10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a:t>
            </a:r>
            <a:r>
              <a:rPr lang="en-US" sz="2400" b="1" dirty="0">
                <a:solidFill>
                  <a:srgbClr val="FF0000"/>
                </a:solidFill>
                <a:latin typeface="Arial" pitchFamily="34" charset="0"/>
                <a:cs typeface="Arial" pitchFamily="34" charset="0"/>
              </a:rPr>
              <a:t>e-mail address required</a:t>
            </a:r>
            <a:endParaRPr lang="en-US" sz="1200" b="1" dirty="0">
              <a:solidFill>
                <a:srgbClr val="FF0000"/>
              </a:solidFill>
              <a:latin typeface="Arial" pitchFamily="34" charset="0"/>
              <a:cs typeface="Arial" pitchFamily="34" charset="0"/>
            </a:endParaRPr>
          </a:p>
        </p:txBody>
      </p:sp>
      <p:sp>
        <p:nvSpPr>
          <p:cNvPr id="15" name="Rectangle 14"/>
          <p:cNvSpPr/>
          <p:nvPr/>
        </p:nvSpPr>
        <p:spPr>
          <a:xfrm>
            <a:off x="4800600" y="1343944"/>
            <a:ext cx="1143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8828" y="2056206"/>
            <a:ext cx="6471912" cy="141749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819400" y="1317486"/>
            <a:ext cx="9906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6200" y="3523441"/>
            <a:ext cx="6474540" cy="89615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15"/>
                                        </p:tgtEl>
                                        <p:attrNameLst>
                                          <p:attrName>ppt_x</p:attrName>
                                        </p:attrNameLst>
                                      </p:cBhvr>
                                      <p:tavLst>
                                        <p:tav tm="0">
                                          <p:val>
                                            <p:strVal val="ppt_x"/>
                                          </p:val>
                                        </p:tav>
                                        <p:tav tm="100000">
                                          <p:val>
                                            <p:strVal val="ppt_x"/>
                                          </p:val>
                                        </p:tav>
                                      </p:tavLst>
                                    </p:anim>
                                    <p:anim calcmode="lin" valueType="num">
                                      <p:cBhvr additive="base">
                                        <p:cTn id="13" dur="500"/>
                                        <p:tgtEl>
                                          <p:spTgt spid="15"/>
                                        </p:tgtEl>
                                        <p:attrNameLst>
                                          <p:attrName>ppt_y</p:attrName>
                                        </p:attrNameLst>
                                      </p:cBhvr>
                                      <p:tavLst>
                                        <p:tav tm="0">
                                          <p:val>
                                            <p:strVal val="ppt_y"/>
                                          </p:val>
                                        </p:tav>
                                        <p:tav tm="100000">
                                          <p:val>
                                            <p:strVal val="1+ppt_h/2"/>
                                          </p:val>
                                        </p:tav>
                                      </p:tavLst>
                                    </p:anim>
                                    <p:set>
                                      <p:cBhvr>
                                        <p:cTn id="14" dur="1" fill="hold">
                                          <p:stCondLst>
                                            <p:cond delay="499"/>
                                          </p:stCondLst>
                                        </p:cTn>
                                        <p:tgtEl>
                                          <p:spTgt spid="1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8" fill="hold" grpId="1" nodeType="clickEffect">
                                  <p:stCondLst>
                                    <p:cond delay="0"/>
                                  </p:stCondLst>
                                  <p:childTnLst>
                                    <p:anim calcmode="lin" valueType="num">
                                      <p:cBhvr additive="base">
                                        <p:cTn id="24" dur="500"/>
                                        <p:tgtEl>
                                          <p:spTgt spid="16"/>
                                        </p:tgtEl>
                                        <p:attrNameLst>
                                          <p:attrName>ppt_x</p:attrName>
                                        </p:attrNameLst>
                                      </p:cBhvr>
                                      <p:tavLst>
                                        <p:tav tm="0">
                                          <p:val>
                                            <p:strVal val="ppt_x"/>
                                          </p:val>
                                        </p:tav>
                                        <p:tav tm="100000">
                                          <p:val>
                                            <p:strVal val="0-ppt_w/2"/>
                                          </p:val>
                                        </p:tav>
                                      </p:tavLst>
                                    </p:anim>
                                    <p:anim calcmode="lin" valueType="num">
                                      <p:cBhvr additive="base">
                                        <p:cTn id="25" dur="500"/>
                                        <p:tgtEl>
                                          <p:spTgt spid="16"/>
                                        </p:tgtEl>
                                        <p:attrNameLst>
                                          <p:attrName>ppt_y</p:attrName>
                                        </p:attrNameLst>
                                      </p:cBhvr>
                                      <p:tavLst>
                                        <p:tav tm="0">
                                          <p:val>
                                            <p:strVal val="ppt_y"/>
                                          </p:val>
                                        </p:tav>
                                        <p:tav tm="100000">
                                          <p:val>
                                            <p:strVal val="ppt_y"/>
                                          </p:val>
                                        </p:tav>
                                      </p:tavLst>
                                    </p:anim>
                                    <p:set>
                                      <p:cBhvr>
                                        <p:cTn id="26" dur="1" fill="hold">
                                          <p:stCondLst>
                                            <p:cond delay="499"/>
                                          </p:stCondLst>
                                        </p:cTn>
                                        <p:tgtEl>
                                          <p:spTgt spid="1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8" fill="hold" grpId="1" nodeType="clickEffect">
                                  <p:stCondLst>
                                    <p:cond delay="0"/>
                                  </p:stCondLst>
                                  <p:childTnLst>
                                    <p:anim calcmode="lin" valueType="num">
                                      <p:cBhvr additive="base">
                                        <p:cTn id="36" dur="500"/>
                                        <p:tgtEl>
                                          <p:spTgt spid="18"/>
                                        </p:tgtEl>
                                        <p:attrNameLst>
                                          <p:attrName>ppt_x</p:attrName>
                                        </p:attrNameLst>
                                      </p:cBhvr>
                                      <p:tavLst>
                                        <p:tav tm="0">
                                          <p:val>
                                            <p:strVal val="ppt_x"/>
                                          </p:val>
                                        </p:tav>
                                        <p:tav tm="100000">
                                          <p:val>
                                            <p:strVal val="0-ppt_w/2"/>
                                          </p:val>
                                        </p:tav>
                                      </p:tavLst>
                                    </p:anim>
                                    <p:anim calcmode="lin" valueType="num">
                                      <p:cBhvr additive="base">
                                        <p:cTn id="37" dur="500"/>
                                        <p:tgtEl>
                                          <p:spTgt spid="18"/>
                                        </p:tgtEl>
                                        <p:attrNameLst>
                                          <p:attrName>ppt_y</p:attrName>
                                        </p:attrNameLst>
                                      </p:cBhvr>
                                      <p:tavLst>
                                        <p:tav tm="0">
                                          <p:val>
                                            <p:strVal val="ppt_y"/>
                                          </p:val>
                                        </p:tav>
                                        <p:tav tm="100000">
                                          <p:val>
                                            <p:strVal val="ppt_y"/>
                                          </p:val>
                                        </p:tav>
                                      </p:tavLst>
                                    </p:anim>
                                    <p:set>
                                      <p:cBhvr>
                                        <p:cTn id="38" dur="1" fill="hold">
                                          <p:stCondLst>
                                            <p:cond delay="499"/>
                                          </p:stCondLst>
                                        </p:cTn>
                                        <p:tgtEl>
                                          <p:spTgt spid="1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6" grpId="1" animBg="1"/>
      <p:bldP spid="17" grpId="0" animBg="1"/>
      <p:bldP spid="18" grpId="0" animBg="1"/>
      <p:bldP spid="18"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7067256"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Yuma USBC Youth Registration</a:t>
            </a:r>
          </a:p>
        </p:txBody>
      </p:sp>
      <p:pic>
        <p:nvPicPr>
          <p:cNvPr id="26630" name="Picture 6" descr="http://www.stjosephbowling.com/images/registered_volunteer_badge.png">
            <a:hlinkClick r:id="rId4"/>
          </p:cNvPr>
          <p:cNvPicPr>
            <a:picLocks noChangeAspect="1" noChangeArrowheads="1"/>
          </p:cNvPicPr>
          <p:nvPr/>
        </p:nvPicPr>
        <p:blipFill>
          <a:blip r:embed="rId5" cstate="print"/>
          <a:srcRect l="13333" r="15556"/>
          <a:stretch>
            <a:fillRect/>
          </a:stretch>
        </p:blipFill>
        <p:spPr bwMode="auto">
          <a:xfrm>
            <a:off x="5257800" y="1295400"/>
            <a:ext cx="1295400" cy="1943100"/>
          </a:xfrm>
          <a:prstGeom prst="rect">
            <a:avLst/>
          </a:prstGeom>
          <a:noFill/>
        </p:spPr>
      </p:pic>
      <p:pic>
        <p:nvPicPr>
          <p:cNvPr id="10" name="Picture 9" descr="YumaBA.jpg"/>
          <p:cNvPicPr>
            <a:picLocks noChangeAspect="1"/>
          </p:cNvPicPr>
          <p:nvPr/>
        </p:nvPicPr>
        <p:blipFill>
          <a:blip r:embed="rId6" cstate="print"/>
          <a:stretch>
            <a:fillRect/>
          </a:stretch>
        </p:blipFill>
        <p:spPr>
          <a:xfrm>
            <a:off x="7400291" y="135346"/>
            <a:ext cx="1417317" cy="1160054"/>
          </a:xfrm>
          <a:prstGeom prst="rect">
            <a:avLst/>
          </a:prstGeom>
        </p:spPr>
      </p:pic>
      <p:sp>
        <p:nvSpPr>
          <p:cNvPr id="11" name="TextBox 10"/>
          <p:cNvSpPr txBox="1"/>
          <p:nvPr/>
        </p:nvSpPr>
        <p:spPr>
          <a:xfrm>
            <a:off x="228600" y="533400"/>
            <a:ext cx="4724400" cy="2054409"/>
          </a:xfrm>
          <a:prstGeom prst="rect">
            <a:avLst/>
          </a:prstGeom>
          <a:noFill/>
        </p:spPr>
        <p:txBody>
          <a:bodyPr wrap="square" rtlCol="0">
            <a:spAutoFit/>
          </a:bodyPr>
          <a:lstStyle/>
          <a:p>
            <a:endParaRPr lang="en-US" sz="300" b="1" dirty="0"/>
          </a:p>
          <a:p>
            <a:endParaRPr lang="en-US" sz="1050" b="1" dirty="0"/>
          </a:p>
          <a:p>
            <a:r>
              <a:rPr lang="en-US" sz="2400" b="1" dirty="0"/>
              <a:t>$10 Registration Fee:</a:t>
            </a:r>
          </a:p>
          <a:p>
            <a:r>
              <a:rPr lang="en-US" b="1" dirty="0"/>
              <a:t>	Breakdown:</a:t>
            </a:r>
          </a:p>
          <a:p>
            <a:r>
              <a:rPr lang="en-US" b="1" dirty="0"/>
              <a:t>	     $4 USBC Membership</a:t>
            </a:r>
          </a:p>
          <a:p>
            <a:r>
              <a:rPr lang="en-US" b="1" dirty="0"/>
              <a:t>	     $6 for association use</a:t>
            </a:r>
          </a:p>
          <a:p>
            <a:r>
              <a:rPr lang="en-US" b="1" dirty="0"/>
              <a:t>	       -  $3 Processing fee</a:t>
            </a:r>
          </a:p>
          <a:p>
            <a:r>
              <a:rPr lang="en-US" b="1" dirty="0"/>
              <a:t>	       -  $3 Awards Program</a:t>
            </a:r>
          </a:p>
        </p:txBody>
      </p:sp>
      <p:sp>
        <p:nvSpPr>
          <p:cNvPr id="12" name="TextBox 11"/>
          <p:cNvSpPr txBox="1"/>
          <p:nvPr/>
        </p:nvSpPr>
        <p:spPr>
          <a:xfrm>
            <a:off x="457200" y="3810000"/>
            <a:ext cx="3810000" cy="2423740"/>
          </a:xfrm>
          <a:prstGeom prst="rect">
            <a:avLst/>
          </a:prstGeom>
          <a:noFill/>
        </p:spPr>
        <p:txBody>
          <a:bodyPr wrap="square" rtlCol="0">
            <a:spAutoFit/>
          </a:bodyPr>
          <a:lstStyle/>
          <a:p>
            <a:endParaRPr lang="en-US" sz="300" b="1" dirty="0"/>
          </a:p>
          <a:p>
            <a:endParaRPr lang="en-US" sz="1050" b="1" dirty="0"/>
          </a:p>
          <a:p>
            <a:r>
              <a:rPr lang="en-US" sz="2400" b="1" dirty="0"/>
              <a:t>USBC Youth Membership:</a:t>
            </a:r>
          </a:p>
          <a:p>
            <a:r>
              <a:rPr lang="en-US" b="1" dirty="0"/>
              <a:t>            </a:t>
            </a:r>
            <a:r>
              <a:rPr lang="en-US" sz="2400" b="1" dirty="0"/>
              <a:t>Upgrade Options:</a:t>
            </a:r>
            <a:endParaRPr lang="en-US" b="1" dirty="0"/>
          </a:p>
          <a:p>
            <a:r>
              <a:rPr lang="en-US" b="1" dirty="0"/>
              <a:t>	Jr Gold U12 </a:t>
            </a:r>
            <a:r>
              <a:rPr lang="en-US" b="1" dirty="0" smtClean="0">
                <a:solidFill>
                  <a:srgbClr val="FF0000"/>
                </a:solidFill>
              </a:rPr>
              <a:t>$25.00</a:t>
            </a:r>
            <a:r>
              <a:rPr lang="en-US" b="1" dirty="0"/>
              <a:t/>
            </a:r>
            <a:br>
              <a:rPr lang="en-US" b="1" dirty="0"/>
            </a:br>
            <a:r>
              <a:rPr lang="en-US" b="1" dirty="0"/>
              <a:t>    </a:t>
            </a:r>
            <a:r>
              <a:rPr lang="en-US" sz="1600" b="1" dirty="0"/>
              <a:t>               </a:t>
            </a:r>
            <a:r>
              <a:rPr lang="en-US" b="1" dirty="0"/>
              <a:t>Jr Gold U14 </a:t>
            </a:r>
            <a:r>
              <a:rPr lang="en-US" b="1" dirty="0" smtClean="0">
                <a:solidFill>
                  <a:srgbClr val="FF0000"/>
                </a:solidFill>
              </a:rPr>
              <a:t>$40.00</a:t>
            </a:r>
            <a:r>
              <a:rPr lang="en-US" b="1" dirty="0">
                <a:solidFill>
                  <a:srgbClr val="FF0000"/>
                </a:solidFill>
              </a:rPr>
              <a:t/>
            </a:r>
            <a:br>
              <a:rPr lang="en-US" b="1" dirty="0">
                <a:solidFill>
                  <a:srgbClr val="FF0000"/>
                </a:solidFill>
              </a:rPr>
            </a:br>
            <a:r>
              <a:rPr lang="en-US" b="1" dirty="0">
                <a:solidFill>
                  <a:srgbClr val="FF0000"/>
                </a:solidFill>
              </a:rPr>
              <a:t>       	</a:t>
            </a:r>
            <a:r>
              <a:rPr lang="en-US" b="1" dirty="0"/>
              <a:t>Jr Gold U16 </a:t>
            </a:r>
            <a:r>
              <a:rPr lang="en-US" b="1" dirty="0" smtClean="0">
                <a:solidFill>
                  <a:srgbClr val="FF0000"/>
                </a:solidFill>
              </a:rPr>
              <a:t>$50.00</a:t>
            </a:r>
            <a:r>
              <a:rPr lang="en-US" b="1" dirty="0">
                <a:solidFill>
                  <a:srgbClr val="FF0000"/>
                </a:solidFill>
              </a:rPr>
              <a:t/>
            </a:r>
            <a:br>
              <a:rPr lang="en-US" b="1" dirty="0">
                <a:solidFill>
                  <a:srgbClr val="FF0000"/>
                </a:solidFill>
              </a:rPr>
            </a:br>
            <a:r>
              <a:rPr lang="en-US" sz="1600" b="1" dirty="0"/>
              <a:t>        	</a:t>
            </a:r>
            <a:r>
              <a:rPr lang="en-US" b="1" dirty="0"/>
              <a:t>Jr Gold U18 </a:t>
            </a:r>
            <a:r>
              <a:rPr lang="en-US" b="1" dirty="0" smtClean="0">
                <a:solidFill>
                  <a:srgbClr val="FF0000"/>
                </a:solidFill>
              </a:rPr>
              <a:t>$50.00</a:t>
            </a:r>
            <a:r>
              <a:rPr lang="en-US" b="1" dirty="0">
                <a:solidFill>
                  <a:srgbClr val="FF0000"/>
                </a:solidFill>
              </a:rPr>
              <a:t/>
            </a:r>
            <a:br>
              <a:rPr lang="en-US" b="1" dirty="0">
                <a:solidFill>
                  <a:srgbClr val="FF0000"/>
                </a:solidFill>
              </a:rPr>
            </a:br>
            <a:r>
              <a:rPr lang="en-US" b="1" dirty="0"/>
              <a:t>	</a:t>
            </a:r>
          </a:p>
        </p:txBody>
      </p:sp>
      <p:pic>
        <p:nvPicPr>
          <p:cNvPr id="17" name="Picture 16" descr="Yuma USBC logo2.jpg"/>
          <p:cNvPicPr>
            <a:picLocks noChangeAspect="1"/>
          </p:cNvPicPr>
          <p:nvPr/>
        </p:nvPicPr>
        <p:blipFill>
          <a:blip r:embed="rId7" cstate="print"/>
          <a:stretch>
            <a:fillRect/>
          </a:stretch>
        </p:blipFill>
        <p:spPr>
          <a:xfrm>
            <a:off x="914400" y="2907792"/>
            <a:ext cx="2737104" cy="1054608"/>
          </a:xfrm>
          <a:prstGeom prst="rect">
            <a:avLst/>
          </a:prstGeom>
        </p:spPr>
      </p:pic>
      <p:sp>
        <p:nvSpPr>
          <p:cNvPr id="16" name="Rectangle 15"/>
          <p:cNvSpPr/>
          <p:nvPr/>
        </p:nvSpPr>
        <p:spPr>
          <a:xfrm>
            <a:off x="4191000" y="3276600"/>
            <a:ext cx="4876800" cy="1200329"/>
          </a:xfrm>
          <a:prstGeom prst="rect">
            <a:avLst/>
          </a:prstGeom>
        </p:spPr>
        <p:txBody>
          <a:bodyPr wrap="square">
            <a:spAutoFit/>
          </a:bodyPr>
          <a:lstStyle/>
          <a:p>
            <a:r>
              <a:rPr lang="en-US" b="1" dirty="0"/>
              <a:t>Registered Volunteer Program (RVP)</a:t>
            </a:r>
            <a:r>
              <a:rPr lang="en-US" dirty="0"/>
              <a:t/>
            </a:r>
            <a:br>
              <a:rPr lang="en-US" dirty="0"/>
            </a:br>
            <a:r>
              <a:rPr lang="en-US" dirty="0"/>
              <a:t>USBC created the Registered Volunteer Program (RVP) to assure parents that we provide as safe an environment as possible for USBC Youth bowlers.</a:t>
            </a:r>
          </a:p>
        </p:txBody>
      </p:sp>
      <p:pic>
        <p:nvPicPr>
          <p:cNvPr id="53250" name="Picture 2" descr="Image result for USBC Youth Membership card"/>
          <p:cNvPicPr>
            <a:picLocks noChangeAspect="1" noChangeArrowheads="1"/>
          </p:cNvPicPr>
          <p:nvPr/>
        </p:nvPicPr>
        <p:blipFill>
          <a:blip r:embed="rId8" cstate="print"/>
          <a:srcRect/>
          <a:stretch>
            <a:fillRect/>
          </a:stretch>
        </p:blipFill>
        <p:spPr bwMode="auto">
          <a:xfrm>
            <a:off x="6934200" y="1371599"/>
            <a:ext cx="1828800" cy="1828801"/>
          </a:xfrm>
          <a:prstGeom prst="rect">
            <a:avLst/>
          </a:prstGeom>
          <a:noFill/>
        </p:spPr>
      </p:pic>
      <p:pic>
        <p:nvPicPr>
          <p:cNvPr id="1026" name="Picture 2" descr="Image result for usbc cards">
            <a:extLst>
              <a:ext uri="{FF2B5EF4-FFF2-40B4-BE49-F238E27FC236}">
                <a16:creationId xmlns:a16="http://schemas.microsoft.com/office/drawing/2014/main" id="{30A2C4A3-F8A9-4A32-A475-CB62D4D300E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03790" y="4515029"/>
            <a:ext cx="2066835" cy="14630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5442516"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USBC Member Rewards</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10" descr="YumaBA.jpg"/>
          <p:cNvPicPr>
            <a:picLocks noChangeAspect="1"/>
          </p:cNvPicPr>
          <p:nvPr/>
        </p:nvPicPr>
        <p:blipFill>
          <a:blip r:embed="rId4" cstate="print"/>
          <a:stretch>
            <a:fillRect/>
          </a:stretch>
        </p:blipFill>
        <p:spPr>
          <a:xfrm>
            <a:off x="7400291" y="135346"/>
            <a:ext cx="1417317" cy="1160054"/>
          </a:xfrm>
          <a:prstGeom prst="rect">
            <a:avLst/>
          </a:prstGeom>
        </p:spPr>
      </p:pic>
      <p:sp>
        <p:nvSpPr>
          <p:cNvPr id="14" name="TextBox 13"/>
          <p:cNvSpPr txBox="1"/>
          <p:nvPr/>
        </p:nvSpPr>
        <p:spPr>
          <a:xfrm>
            <a:off x="215899" y="5467290"/>
            <a:ext cx="8775701" cy="400110"/>
          </a:xfrm>
          <a:prstGeom prst="rect">
            <a:avLst/>
          </a:prstGeom>
          <a:noFill/>
        </p:spPr>
        <p:txBody>
          <a:bodyPr wrap="square" rtlCol="0">
            <a:spAutoFit/>
          </a:bodyPr>
          <a:lstStyle/>
          <a:p>
            <a:pPr algn="ctr"/>
            <a:r>
              <a:rPr lang="en-US" sz="2000" b="1" dirty="0"/>
              <a:t>Check </a:t>
            </a:r>
            <a:r>
              <a:rPr lang="en-US" sz="2000" b="1" dirty="0">
                <a:solidFill>
                  <a:srgbClr val="FF0000"/>
                </a:solidFill>
              </a:rPr>
              <a:t>Bowl.com</a:t>
            </a:r>
            <a:r>
              <a:rPr lang="en-US" sz="2000" b="1" dirty="0"/>
              <a:t> for specifics on each Members Reward</a:t>
            </a:r>
          </a:p>
        </p:txBody>
      </p:sp>
      <p:pic>
        <p:nvPicPr>
          <p:cNvPr id="6" name="Picture 5" descr="A close-up of money&#10;&#10;AI-generated content may be incorrect.">
            <a:extLst>
              <a:ext uri="{FF2B5EF4-FFF2-40B4-BE49-F238E27FC236}">
                <a16:creationId xmlns:a16="http://schemas.microsoft.com/office/drawing/2014/main" id="{A40657D1-0D83-32EB-CD37-B10D6CE315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853" y="943193"/>
            <a:ext cx="6884147" cy="2213819"/>
          </a:xfrm>
          <a:prstGeom prst="rect">
            <a:avLst/>
          </a:prstGeom>
        </p:spPr>
      </p:pic>
      <p:sp>
        <p:nvSpPr>
          <p:cNvPr id="9" name="TextBox 8">
            <a:extLst>
              <a:ext uri="{FF2B5EF4-FFF2-40B4-BE49-F238E27FC236}">
                <a16:creationId xmlns:a16="http://schemas.microsoft.com/office/drawing/2014/main" id="{B18CEB0C-B1DE-C902-912C-9714EE7C6DAF}"/>
              </a:ext>
            </a:extLst>
          </p:cNvPr>
          <p:cNvSpPr txBox="1"/>
          <p:nvPr/>
        </p:nvSpPr>
        <p:spPr>
          <a:xfrm>
            <a:off x="368300" y="3208461"/>
            <a:ext cx="8449308" cy="1015663"/>
          </a:xfrm>
          <a:prstGeom prst="rect">
            <a:avLst/>
          </a:prstGeom>
          <a:noFill/>
        </p:spPr>
        <p:txBody>
          <a:bodyPr wrap="square">
            <a:spAutoFit/>
          </a:bodyPr>
          <a:lstStyle/>
          <a:p>
            <a:pPr>
              <a:buNone/>
            </a:pPr>
            <a:r>
              <a:rPr lang="en-US" sz="2000" b="1" dirty="0">
                <a:solidFill>
                  <a:srgbClr val="0000FF"/>
                </a:solidFill>
                <a:hlinkClick r:id="rId6">
                  <a:extLst>
                    <a:ext uri="{A12FA001-AC4F-418D-AE19-62706E023703}">
                      <ahyp:hlinkClr xmlns:ahyp="http://schemas.microsoft.com/office/drawing/2018/hyperlinkcolor" xmlns="" val="tx"/>
                    </a:ext>
                  </a:extLst>
                </a:hlinkClick>
              </a:rPr>
              <a:t>Membership Value </a:t>
            </a:r>
          </a:p>
          <a:p>
            <a:pPr>
              <a:buNone/>
            </a:pPr>
            <a:r>
              <a:rPr lang="en-US" sz="2000" b="1" dirty="0">
                <a:hlinkClick r:id="rId6">
                  <a:extLst>
                    <a:ext uri="{A12FA001-AC4F-418D-AE19-62706E023703}">
                      <ahyp:hlinkClr xmlns:ahyp="http://schemas.microsoft.com/office/drawing/2018/hyperlinkcolor" xmlns="" val="tx"/>
                    </a:ext>
                  </a:extLst>
                </a:hlinkClick>
              </a:rPr>
              <a:t>Thousands of USBC members are benefiting from great discounts through our Member Rewards program! </a:t>
            </a:r>
          </a:p>
        </p:txBody>
      </p:sp>
      <p:sp>
        <p:nvSpPr>
          <p:cNvPr id="12" name="TextBox 11">
            <a:extLst>
              <a:ext uri="{FF2B5EF4-FFF2-40B4-BE49-F238E27FC236}">
                <a16:creationId xmlns:a16="http://schemas.microsoft.com/office/drawing/2014/main" id="{E01A1EBD-36CC-5008-3569-1CC677065782}"/>
              </a:ext>
            </a:extLst>
          </p:cNvPr>
          <p:cNvSpPr txBox="1"/>
          <p:nvPr/>
        </p:nvSpPr>
        <p:spPr>
          <a:xfrm>
            <a:off x="0" y="4224124"/>
            <a:ext cx="9144000" cy="1200329"/>
          </a:xfrm>
          <a:prstGeom prst="rect">
            <a:avLst/>
          </a:prstGeom>
          <a:noFill/>
        </p:spPr>
        <p:txBody>
          <a:bodyPr wrap="square">
            <a:spAutoFit/>
          </a:bodyPr>
          <a:lstStyle/>
          <a:p>
            <a:r>
              <a:rPr lang="en-US" sz="2400" b="1" dirty="0">
                <a:effectLst/>
              </a:rPr>
              <a:t>As a USBC member, you unlock exclusive rewards! Enjoy discounts on gear, apparel, travel, automotive, every day needs and much more! Check out the array of discounts available to you as a USBC member.</a:t>
            </a:r>
            <a:endParaRPr lang="en-US" sz="24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5442516"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USBC Member Rewards</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10" descr="YumaBA.jpg"/>
          <p:cNvPicPr>
            <a:picLocks noChangeAspect="1"/>
          </p:cNvPicPr>
          <p:nvPr/>
        </p:nvPicPr>
        <p:blipFill>
          <a:blip r:embed="rId4" cstate="print"/>
          <a:stretch>
            <a:fillRect/>
          </a:stretch>
        </p:blipFill>
        <p:spPr>
          <a:xfrm>
            <a:off x="7400291" y="57856"/>
            <a:ext cx="1417317" cy="1160054"/>
          </a:xfrm>
          <a:prstGeom prst="rect">
            <a:avLst/>
          </a:prstGeom>
        </p:spPr>
      </p:pic>
      <p:pic>
        <p:nvPicPr>
          <p:cNvPr id="6" name="Picture 5">
            <a:extLst>
              <a:ext uri="{FF2B5EF4-FFF2-40B4-BE49-F238E27FC236}">
                <a16:creationId xmlns:a16="http://schemas.microsoft.com/office/drawing/2014/main" id="{433FF676-B62E-FBE1-AD64-235469CDB016}"/>
              </a:ext>
            </a:extLst>
          </p:cNvPr>
          <p:cNvPicPr>
            <a:picLocks noChangeAspect="1"/>
          </p:cNvPicPr>
          <p:nvPr/>
        </p:nvPicPr>
        <p:blipFill rotWithShape="1">
          <a:blip r:embed="rId5"/>
          <a:srcRect l="14167" t="15909" r="14166" b="7493"/>
          <a:stretch/>
        </p:blipFill>
        <p:spPr>
          <a:xfrm>
            <a:off x="780296" y="1372370"/>
            <a:ext cx="7480300" cy="4495030"/>
          </a:xfrm>
          <a:prstGeom prst="rect">
            <a:avLst/>
          </a:prstGeom>
        </p:spPr>
      </p:pic>
    </p:spTree>
    <p:extLst>
      <p:ext uri="{BB962C8B-B14F-4D97-AF65-F5344CB8AC3E}">
        <p14:creationId xmlns:p14="http://schemas.microsoft.com/office/powerpoint/2010/main" val="33193941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7246407"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USBC Adult Basic Memberships</a:t>
            </a:r>
          </a:p>
        </p:txBody>
      </p:sp>
      <p:sp>
        <p:nvSpPr>
          <p:cNvPr id="18" name="TextBox 17"/>
          <p:cNvSpPr txBox="1"/>
          <p:nvPr/>
        </p:nvSpPr>
        <p:spPr>
          <a:xfrm>
            <a:off x="685800" y="863798"/>
            <a:ext cx="8153400" cy="5178341"/>
          </a:xfrm>
          <a:prstGeom prst="rect">
            <a:avLst/>
          </a:prstGeom>
          <a:noFill/>
        </p:spPr>
        <p:txBody>
          <a:bodyPr wrap="square" rtlCol="0">
            <a:spAutoFit/>
          </a:bodyPr>
          <a:lstStyle/>
          <a:p>
            <a:pPr>
              <a:buFont typeface="Arial" pitchFamily="34" charset="0"/>
              <a:buChar char="•"/>
            </a:pPr>
            <a:r>
              <a:rPr lang="en-US" sz="2400" b="1" dirty="0">
                <a:latin typeface="Arial" pitchFamily="34" charset="0"/>
                <a:cs typeface="Arial" pitchFamily="34" charset="0"/>
              </a:rPr>
              <a:t>  2014 – 2015 First Introduced</a:t>
            </a:r>
          </a:p>
          <a:p>
            <a:pPr lvl="1">
              <a:buFont typeface="Arial" pitchFamily="34" charset="0"/>
              <a:buChar char="•"/>
            </a:pPr>
            <a:r>
              <a:rPr lang="en-US" sz="2400" b="1" dirty="0">
                <a:latin typeface="Arial" pitchFamily="34" charset="0"/>
                <a:cs typeface="Arial" pitchFamily="34" charset="0"/>
              </a:rPr>
              <a:t>  16 or fewer sessions, Cost is $10</a:t>
            </a:r>
            <a:br>
              <a:rPr lang="en-US" sz="2400" b="1" dirty="0">
                <a:latin typeface="Arial" pitchFamily="34" charset="0"/>
                <a:cs typeface="Arial" pitchFamily="34" charset="0"/>
              </a:rPr>
            </a:br>
            <a:r>
              <a:rPr lang="en-US" sz="1000" b="1" dirty="0">
                <a:latin typeface="Arial" pitchFamily="34" charset="0"/>
                <a:cs typeface="Arial" pitchFamily="34" charset="0"/>
              </a:rPr>
              <a:t> </a:t>
            </a:r>
            <a:endParaRPr lang="en-US" sz="24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Memberships good for that league only</a:t>
            </a:r>
          </a:p>
          <a:p>
            <a:pPr lvl="1">
              <a:buFont typeface="Arial" pitchFamily="34" charset="0"/>
              <a:buChar char="•"/>
            </a:pPr>
            <a:r>
              <a:rPr lang="en-US" sz="2400" b="1" dirty="0">
                <a:solidFill>
                  <a:srgbClr val="FF0000"/>
                </a:solidFill>
                <a:latin typeface="Arial" pitchFamily="34" charset="0"/>
                <a:cs typeface="Arial" pitchFamily="34" charset="0"/>
              </a:rPr>
              <a:t>  </a:t>
            </a:r>
            <a:r>
              <a:rPr lang="en-US" sz="2000" b="1" dirty="0">
                <a:solidFill>
                  <a:srgbClr val="FF0000"/>
                </a:solidFill>
                <a:latin typeface="Arial" pitchFamily="34" charset="0"/>
                <a:cs typeface="Arial" pitchFamily="34" charset="0"/>
              </a:rPr>
              <a:t>purchase/upgrade for another short-session league</a:t>
            </a:r>
            <a:r>
              <a:rPr lang="en-US" sz="2400" b="1" dirty="0">
                <a:latin typeface="Arial" pitchFamily="34" charset="0"/>
                <a:cs typeface="Arial" pitchFamily="34" charset="0"/>
              </a:rPr>
              <a:t/>
            </a:r>
            <a:br>
              <a:rPr lang="en-US" sz="2400" b="1" dirty="0">
                <a:latin typeface="Arial" pitchFamily="34" charset="0"/>
                <a:cs typeface="Arial" pitchFamily="34" charset="0"/>
              </a:rPr>
            </a:br>
            <a:r>
              <a:rPr lang="en-US" sz="1200" b="1" dirty="0">
                <a:latin typeface="Arial" pitchFamily="34" charset="0"/>
                <a:cs typeface="Arial" pitchFamily="34" charset="0"/>
              </a:rPr>
              <a:t> </a:t>
            </a:r>
            <a:endParaRPr lang="en-US" sz="24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Membership Cards Electronic only</a:t>
            </a:r>
          </a:p>
          <a:p>
            <a:pPr>
              <a:buFont typeface="Arial" pitchFamily="34" charset="0"/>
              <a:buChar char="•"/>
            </a:pPr>
            <a:endParaRPr lang="en-US" sz="105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High Score Achievements recognized </a:t>
            </a:r>
          </a:p>
          <a:p>
            <a:pPr lvl="1">
              <a:buFont typeface="Arial" pitchFamily="34" charset="0"/>
              <a:buChar char="•"/>
            </a:pPr>
            <a:r>
              <a:rPr lang="en-US" sz="2400" b="1" dirty="0">
                <a:solidFill>
                  <a:srgbClr val="FF0000"/>
                </a:solidFill>
                <a:latin typeface="Arial" pitchFamily="34" charset="0"/>
                <a:cs typeface="Arial" pitchFamily="34" charset="0"/>
              </a:rPr>
              <a:t>  Rings &amp; Plaques Not included</a:t>
            </a:r>
          </a:p>
          <a:p>
            <a:pPr lvl="1">
              <a:buFont typeface="Arial" pitchFamily="34" charset="0"/>
              <a:buChar char="•"/>
            </a:pPr>
            <a:r>
              <a:rPr lang="en-US" sz="2400" b="1" dirty="0">
                <a:solidFill>
                  <a:srgbClr val="FF0000"/>
                </a:solidFill>
                <a:latin typeface="Arial" pitchFamily="34" charset="0"/>
                <a:cs typeface="Arial" pitchFamily="34" charset="0"/>
              </a:rPr>
              <a:t>  Option to purchase awards</a:t>
            </a:r>
          </a:p>
          <a:p>
            <a:pPr lvl="1">
              <a:buFont typeface="Arial" pitchFamily="34" charset="0"/>
              <a:buChar char="•"/>
            </a:pPr>
            <a:r>
              <a:rPr lang="en-US" sz="2400" b="1" dirty="0">
                <a:solidFill>
                  <a:srgbClr val="FF0000"/>
                </a:solidFill>
                <a:latin typeface="Arial" pitchFamily="34" charset="0"/>
                <a:cs typeface="Arial" pitchFamily="34" charset="0"/>
              </a:rPr>
              <a:t>  No Local Awards Received</a:t>
            </a:r>
          </a:p>
          <a:p>
            <a:pPr lvl="1">
              <a:buFont typeface="Arial" pitchFamily="34" charset="0"/>
              <a:buChar char="•"/>
            </a:pPr>
            <a:endParaRPr lang="en-US" sz="1000" b="1" dirty="0">
              <a:solidFill>
                <a:srgbClr val="FF0000"/>
              </a:solidFill>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Current Standard Membership Bowlers may bowl</a:t>
            </a:r>
          </a:p>
          <a:p>
            <a:pPr lvl="1">
              <a:buFont typeface="Arial" pitchFamily="34" charset="0"/>
              <a:buChar char="•"/>
            </a:pPr>
            <a:r>
              <a:rPr lang="en-US" sz="2400" b="1" dirty="0">
                <a:solidFill>
                  <a:srgbClr val="FF0000"/>
                </a:solidFill>
                <a:latin typeface="Arial" pitchFamily="34" charset="0"/>
                <a:cs typeface="Arial" pitchFamily="34" charset="0"/>
              </a:rPr>
              <a:t>  Don’t have to purchase BASIC membership</a:t>
            </a:r>
          </a:p>
          <a:p>
            <a:pPr lvl="1">
              <a:buFont typeface="Arial" pitchFamily="34" charset="0"/>
              <a:buChar char="•"/>
            </a:pPr>
            <a:r>
              <a:rPr lang="en-US" sz="2400" b="1" dirty="0">
                <a:solidFill>
                  <a:srgbClr val="FF0000"/>
                </a:solidFill>
                <a:latin typeface="Arial" pitchFamily="34" charset="0"/>
                <a:cs typeface="Arial" pitchFamily="34" charset="0"/>
              </a:rPr>
              <a:t>  Honor scores and Local Awards earned</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 name="Picture 11" descr="YumaBA.jpg"/>
          <p:cNvPicPr>
            <a:picLocks noChangeAspect="1"/>
          </p:cNvPicPr>
          <p:nvPr/>
        </p:nvPicPr>
        <p:blipFill>
          <a:blip r:embed="rId4" cstate="print"/>
          <a:stretch>
            <a:fillRect/>
          </a:stretch>
        </p:blipFill>
        <p:spPr>
          <a:xfrm>
            <a:off x="7400291" y="135346"/>
            <a:ext cx="1417317" cy="116005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5380191" cy="707886"/>
          </a:xfrm>
          <a:prstGeom prst="rect">
            <a:avLst/>
          </a:prstGeom>
          <a:noFill/>
        </p:spPr>
        <p:txBody>
          <a:bodyPr wrap="none" rtlCol="0">
            <a:spAutoFit/>
          </a:bodyPr>
          <a:lstStyle/>
          <a:p>
            <a:r>
              <a:rPr lang="en-US" sz="4000" b="1" dirty="0">
                <a:ln>
                  <a:solidFill>
                    <a:schemeClr val="tx1"/>
                  </a:solidFill>
                </a:ln>
                <a:solidFill>
                  <a:srgbClr val="FF0000"/>
                </a:solidFill>
                <a:latin typeface="Arial" pitchFamily="34" charset="0"/>
                <a:cs typeface="Arial" pitchFamily="34" charset="0"/>
              </a:rPr>
              <a:t>Average “Blue Book”</a:t>
            </a:r>
          </a:p>
        </p:txBody>
      </p:sp>
      <p:sp>
        <p:nvSpPr>
          <p:cNvPr id="18" name="TextBox 17"/>
          <p:cNvSpPr txBox="1"/>
          <p:nvPr/>
        </p:nvSpPr>
        <p:spPr>
          <a:xfrm>
            <a:off x="3733800" y="1295400"/>
            <a:ext cx="5410200" cy="4154984"/>
          </a:xfrm>
          <a:prstGeom prst="rect">
            <a:avLst/>
          </a:prstGeom>
          <a:noFill/>
        </p:spPr>
        <p:txBody>
          <a:bodyPr wrap="square" rtlCol="0">
            <a:spAutoFit/>
          </a:bodyPr>
          <a:lstStyle/>
          <a:p>
            <a:pPr>
              <a:buFont typeface="Arial" pitchFamily="34" charset="0"/>
              <a:buChar char="•"/>
            </a:pPr>
            <a:r>
              <a:rPr lang="en-US" sz="2800" b="1" dirty="0">
                <a:latin typeface="Arial" pitchFamily="34" charset="0"/>
                <a:cs typeface="Arial" pitchFamily="34" charset="0"/>
              </a:rPr>
              <a:t> Available on </a:t>
            </a:r>
            <a:br>
              <a:rPr lang="en-US" sz="2800" b="1" dirty="0">
                <a:latin typeface="Arial" pitchFamily="34" charset="0"/>
                <a:cs typeface="Arial" pitchFamily="34" charset="0"/>
              </a:rPr>
            </a:br>
            <a:r>
              <a:rPr lang="en-US" sz="2800" b="1" dirty="0">
                <a:latin typeface="Arial" pitchFamily="34" charset="0"/>
                <a:cs typeface="Arial" pitchFamily="34" charset="0"/>
              </a:rPr>
              <a:t>  </a:t>
            </a:r>
            <a:r>
              <a:rPr lang="en-US" sz="2800" b="1" dirty="0">
                <a:solidFill>
                  <a:schemeClr val="tx2"/>
                </a:solidFill>
                <a:latin typeface="Arial" pitchFamily="34" charset="0"/>
                <a:cs typeface="Arial" pitchFamily="34" charset="0"/>
              </a:rPr>
              <a:t>www.yumausbc.org</a:t>
            </a:r>
          </a:p>
          <a:p>
            <a:pPr>
              <a:buFont typeface="Arial" pitchFamily="34" charset="0"/>
              <a:buChar char="•"/>
            </a:pPr>
            <a:endParaRPr lang="en-US" sz="2800" b="1" dirty="0">
              <a:latin typeface="Arial" pitchFamily="34" charset="0"/>
              <a:cs typeface="Arial" pitchFamily="34" charset="0"/>
            </a:endParaRPr>
          </a:p>
          <a:p>
            <a:pPr>
              <a:buFont typeface="Arial" pitchFamily="34" charset="0"/>
              <a:buChar char="•"/>
            </a:pPr>
            <a:r>
              <a:rPr lang="en-US" sz="2800" b="1" dirty="0">
                <a:latin typeface="Arial" pitchFamily="34" charset="0"/>
                <a:cs typeface="Arial" pitchFamily="34" charset="0"/>
              </a:rPr>
              <a:t>  Bowl.com</a:t>
            </a:r>
          </a:p>
          <a:p>
            <a:pPr lvl="1">
              <a:buFont typeface="Arial" pitchFamily="34" charset="0"/>
              <a:buChar char="•"/>
            </a:pPr>
            <a:r>
              <a:rPr lang="en-US" sz="2800" b="1" dirty="0">
                <a:latin typeface="Arial" pitchFamily="34" charset="0"/>
                <a:cs typeface="Arial" pitchFamily="34" charset="0"/>
              </a:rPr>
              <a:t> </a:t>
            </a:r>
            <a:r>
              <a:rPr lang="en-US" sz="2800" b="1" dirty="0">
                <a:solidFill>
                  <a:srgbClr val="FF0000"/>
                </a:solidFill>
                <a:latin typeface="Arial" pitchFamily="34" charset="0"/>
                <a:cs typeface="Arial" pitchFamily="34" charset="0"/>
              </a:rPr>
              <a:t> </a:t>
            </a:r>
            <a:r>
              <a:rPr lang="en-US" sz="2800" b="1" dirty="0">
                <a:latin typeface="Arial" pitchFamily="34" charset="0"/>
                <a:cs typeface="Arial" pitchFamily="34" charset="0"/>
              </a:rPr>
              <a:t>Find a member </a:t>
            </a:r>
            <a:br>
              <a:rPr lang="en-US" sz="2800" b="1" dirty="0">
                <a:latin typeface="Arial" pitchFamily="34" charset="0"/>
                <a:cs typeface="Arial" pitchFamily="34" charset="0"/>
              </a:rPr>
            </a:br>
            <a:r>
              <a:rPr lang="en-US" sz="2000" b="1" dirty="0">
                <a:solidFill>
                  <a:srgbClr val="FF0000"/>
                </a:solidFill>
                <a:latin typeface="Arial" pitchFamily="34" charset="0"/>
                <a:cs typeface="Arial" pitchFamily="34" charset="0"/>
              </a:rPr>
              <a:t>(login required as of 1 Aug, 2016)</a:t>
            </a:r>
            <a:br>
              <a:rPr lang="en-US" sz="2000" b="1" dirty="0">
                <a:solidFill>
                  <a:srgbClr val="FF0000"/>
                </a:solidFill>
                <a:latin typeface="Arial" pitchFamily="34" charset="0"/>
                <a:cs typeface="Arial" pitchFamily="34" charset="0"/>
              </a:rPr>
            </a:br>
            <a:endParaRPr lang="en-US" sz="2000" b="1" dirty="0">
              <a:solidFill>
                <a:srgbClr val="FF0000"/>
              </a:solidFill>
              <a:latin typeface="Arial" pitchFamily="34" charset="0"/>
              <a:cs typeface="Arial" pitchFamily="34" charset="0"/>
            </a:endParaRPr>
          </a:p>
          <a:p>
            <a:pPr>
              <a:buFont typeface="Arial" pitchFamily="34" charset="0"/>
              <a:buChar char="•"/>
            </a:pPr>
            <a:r>
              <a:rPr lang="en-US" sz="2800" b="1" dirty="0">
                <a:latin typeface="Arial" pitchFamily="34" charset="0"/>
                <a:cs typeface="Arial" pitchFamily="34" charset="0"/>
              </a:rPr>
              <a:t>  USBC App</a:t>
            </a:r>
            <a:br>
              <a:rPr lang="en-US" sz="2800" b="1" dirty="0">
                <a:latin typeface="Arial" pitchFamily="34" charset="0"/>
                <a:cs typeface="Arial" pitchFamily="34" charset="0"/>
              </a:rPr>
            </a:br>
            <a:r>
              <a:rPr lang="en-US" sz="2800" b="1" dirty="0">
                <a:latin typeface="Arial" pitchFamily="34" charset="0"/>
                <a:cs typeface="Arial" pitchFamily="34" charset="0"/>
              </a:rPr>
              <a:t>     </a:t>
            </a:r>
            <a:r>
              <a:rPr lang="en-US" sz="2400" b="1" dirty="0">
                <a:solidFill>
                  <a:srgbClr val="FF0000"/>
                </a:solidFill>
                <a:latin typeface="Arial" pitchFamily="34" charset="0"/>
                <a:cs typeface="Arial" pitchFamily="34" charset="0"/>
              </a:rPr>
              <a:t>Download and login</a:t>
            </a:r>
            <a:r>
              <a:rPr lang="en-US" sz="1600" b="1" dirty="0">
                <a:solidFill>
                  <a:srgbClr val="FF0000"/>
                </a:solidFill>
                <a:latin typeface="Arial" pitchFamily="34" charset="0"/>
                <a:cs typeface="Arial" pitchFamily="34" charset="0"/>
              </a:rPr>
              <a:t/>
            </a:r>
            <a:br>
              <a:rPr lang="en-US" sz="1600" b="1" dirty="0">
                <a:solidFill>
                  <a:srgbClr val="FF0000"/>
                </a:solidFill>
                <a:latin typeface="Arial" pitchFamily="34" charset="0"/>
                <a:cs typeface="Arial" pitchFamily="34" charset="0"/>
              </a:rPr>
            </a:br>
            <a:endParaRPr lang="en-US" sz="2800" b="1" dirty="0">
              <a:solidFill>
                <a:srgbClr val="FF0000"/>
              </a:solidFill>
              <a:latin typeface="Arial" pitchFamily="34" charset="0"/>
              <a:cs typeface="Arial" pitchFamily="34" charset="0"/>
            </a:endParaRPr>
          </a:p>
        </p:txBody>
      </p:sp>
      <p:pic>
        <p:nvPicPr>
          <p:cNvPr id="9" name="Picture 8" descr="YumaBA.jpg"/>
          <p:cNvPicPr>
            <a:picLocks noChangeAspect="1"/>
          </p:cNvPicPr>
          <p:nvPr/>
        </p:nvPicPr>
        <p:blipFill>
          <a:blip r:embed="rId4" cstate="print"/>
          <a:stretch>
            <a:fillRect/>
          </a:stretch>
        </p:blipFill>
        <p:spPr>
          <a:xfrm>
            <a:off x="7400291" y="135346"/>
            <a:ext cx="1417317" cy="1160054"/>
          </a:xfrm>
          <a:prstGeom prst="rect">
            <a:avLst/>
          </a:prstGeom>
        </p:spPr>
      </p:pic>
      <p:pic>
        <p:nvPicPr>
          <p:cNvPr id="11" name="Picture 10" descr="Logo, company name&#10;&#10;Description automatically generated">
            <a:extLst>
              <a:ext uri="{FF2B5EF4-FFF2-40B4-BE49-F238E27FC236}">
                <a16:creationId xmlns:a16="http://schemas.microsoft.com/office/drawing/2014/main" id="{BA531D8E-421B-2911-30AE-2231F9FFABA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800" y="1371600"/>
            <a:ext cx="2743200" cy="3657600"/>
          </a:xfrm>
          <a:prstGeom prst="rect">
            <a:avLst/>
          </a:prstGeom>
          <a:ln w="25400">
            <a:solidFill>
              <a:schemeClr val="tx1"/>
            </a:solidFill>
          </a:ln>
        </p:spPr>
      </p:pic>
      <p:sp>
        <p:nvSpPr>
          <p:cNvPr id="2" name="TextBox 1">
            <a:extLst>
              <a:ext uri="{FF2B5EF4-FFF2-40B4-BE49-F238E27FC236}">
                <a16:creationId xmlns:a16="http://schemas.microsoft.com/office/drawing/2014/main" id="{D2D9504B-6339-21D7-E02D-0574ADBDAE67}"/>
              </a:ext>
            </a:extLst>
          </p:cNvPr>
          <p:cNvSpPr txBox="1"/>
          <p:nvPr/>
        </p:nvSpPr>
        <p:spPr>
          <a:xfrm>
            <a:off x="1331470" y="3551420"/>
            <a:ext cx="1467068" cy="446276"/>
          </a:xfrm>
          <a:prstGeom prst="rect">
            <a:avLst/>
          </a:prstGeom>
          <a:solidFill>
            <a:schemeClr val="bg1"/>
          </a:solidFill>
        </p:spPr>
        <p:txBody>
          <a:bodyPr wrap="none" rtlCol="0">
            <a:spAutoFit/>
          </a:bodyPr>
          <a:lstStyle/>
          <a:p>
            <a:r>
              <a:rPr lang="en-US" sz="2300" b="1" dirty="0" smtClean="0"/>
              <a:t>2025-2026</a:t>
            </a:r>
            <a:endParaRPr lang="en-US" sz="23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152400" y="329625"/>
            <a:ext cx="7239000" cy="584775"/>
          </a:xfrm>
          <a:prstGeom prst="rect">
            <a:avLst/>
          </a:prstGeom>
          <a:noFill/>
        </p:spPr>
        <p:txBody>
          <a:bodyPr wrap="square" rtlCol="0">
            <a:spAutoFit/>
          </a:bodyPr>
          <a:lstStyle/>
          <a:p>
            <a:r>
              <a:rPr lang="en-US" sz="3200" b="1" dirty="0">
                <a:ln>
                  <a:solidFill>
                    <a:schemeClr val="tx1"/>
                  </a:solidFill>
                </a:ln>
                <a:solidFill>
                  <a:srgbClr val="FF0000"/>
                </a:solidFill>
                <a:latin typeface="Arial" pitchFamily="34" charset="0"/>
                <a:cs typeface="Arial" pitchFamily="34" charset="0"/>
              </a:rPr>
              <a:t>Find a Member “Lane Condition”</a:t>
            </a:r>
          </a:p>
        </p:txBody>
      </p:sp>
      <p:pic>
        <p:nvPicPr>
          <p:cNvPr id="9" name="Picture 8" descr="YumaBA.jpg"/>
          <p:cNvPicPr>
            <a:picLocks noChangeAspect="1"/>
          </p:cNvPicPr>
          <p:nvPr/>
        </p:nvPicPr>
        <p:blipFill>
          <a:blip r:embed="rId4" cstate="print"/>
          <a:stretch>
            <a:fillRect/>
          </a:stretch>
        </p:blipFill>
        <p:spPr>
          <a:xfrm>
            <a:off x="7400291" y="135346"/>
            <a:ext cx="1417317" cy="1160054"/>
          </a:xfrm>
          <a:prstGeom prst="rect">
            <a:avLst/>
          </a:prstGeom>
        </p:spPr>
      </p:pic>
      <p:sp>
        <p:nvSpPr>
          <p:cNvPr id="19" name="TextBox 18"/>
          <p:cNvSpPr txBox="1"/>
          <p:nvPr/>
        </p:nvSpPr>
        <p:spPr>
          <a:xfrm>
            <a:off x="1066800" y="914400"/>
            <a:ext cx="2633606" cy="461665"/>
          </a:xfrm>
          <a:prstGeom prst="rect">
            <a:avLst/>
          </a:prstGeom>
          <a:noFill/>
        </p:spPr>
        <p:txBody>
          <a:bodyPr wrap="none" rtlCol="0">
            <a:spAutoFit/>
          </a:bodyPr>
          <a:lstStyle/>
          <a:p>
            <a:r>
              <a:rPr lang="en-US" sz="2400" b="1" dirty="0"/>
              <a:t>Lane Condition Key</a:t>
            </a:r>
          </a:p>
        </p:txBody>
      </p:sp>
      <p:sp>
        <p:nvSpPr>
          <p:cNvPr id="20" name="TextBox 19"/>
          <p:cNvSpPr txBox="1"/>
          <p:nvPr/>
        </p:nvSpPr>
        <p:spPr>
          <a:xfrm>
            <a:off x="1066801" y="1295400"/>
            <a:ext cx="7772400" cy="4862870"/>
          </a:xfrm>
          <a:prstGeom prst="rect">
            <a:avLst/>
          </a:prstGeom>
          <a:noFill/>
        </p:spPr>
        <p:txBody>
          <a:bodyPr wrap="square" rtlCol="0">
            <a:spAutoFit/>
          </a:bodyPr>
          <a:lstStyle/>
          <a:p>
            <a:r>
              <a:rPr lang="en-US" sz="2000" b="1" dirty="0"/>
              <a:t>Sport League </a:t>
            </a:r>
            <a:r>
              <a:rPr lang="en-US" sz="2000" dirty="0"/>
              <a:t>– Sport League - Leagues reporting Sport lane patterns. Averages established in a league are generally 20 pins or lower than those bowled on a standard/ house condition.  Please adjust the average using the Sport Bowling Average Adjustment Chart on BOWL.com when average is used for tournaments or leagues conducted on standard or "house" conditions.</a:t>
            </a:r>
            <a:br>
              <a:rPr lang="en-US" sz="2000" dirty="0"/>
            </a:br>
            <a:r>
              <a:rPr lang="en-US" sz="1000" dirty="0"/>
              <a:t> </a:t>
            </a:r>
            <a:endParaRPr lang="en-US" sz="2000" dirty="0"/>
          </a:p>
          <a:p>
            <a:r>
              <a:rPr lang="en-US" sz="2000" b="1" dirty="0"/>
              <a:t>Challenge League </a:t>
            </a:r>
            <a:r>
              <a:rPr lang="en-US" sz="2000" dirty="0"/>
              <a:t>– Challenge League - This icon indicates this average was bowled on a Challenge Bowling pattern, Lane condition ratio is generally between sport and standard/house. Averages established in a league are generally 10 pins or lower than those bowled on a standard/ house condition.</a:t>
            </a:r>
            <a:br>
              <a:rPr lang="en-US" sz="2000" dirty="0"/>
            </a:br>
            <a:r>
              <a:rPr lang="en-US" sz="1000" dirty="0"/>
              <a:t> </a:t>
            </a:r>
            <a:r>
              <a:rPr lang="en-US" sz="2000" dirty="0"/>
              <a:t/>
            </a:r>
            <a:br>
              <a:rPr lang="en-US" sz="2000" dirty="0"/>
            </a:br>
            <a:r>
              <a:rPr lang="en-US" sz="1000" dirty="0"/>
              <a:t> </a:t>
            </a:r>
          </a:p>
          <a:p>
            <a:r>
              <a:rPr lang="en-US" sz="2000" b="1" dirty="0"/>
              <a:t>Standard/House</a:t>
            </a:r>
            <a:r>
              <a:rPr lang="en-US" sz="2000" dirty="0"/>
              <a:t> – No icon indicates this average was bowled on a standard or house pattern.  Condition applied by center which promotes high scores and averages.</a:t>
            </a:r>
            <a:endParaRPr lang="en-US" sz="2000" b="1" dirty="0"/>
          </a:p>
        </p:txBody>
      </p:sp>
      <p:pic>
        <p:nvPicPr>
          <p:cNvPr id="43010" name="Picture 2" descr="Sport Bowling"/>
          <p:cNvPicPr>
            <a:picLocks noChangeAspect="1" noChangeArrowheads="1"/>
          </p:cNvPicPr>
          <p:nvPr/>
        </p:nvPicPr>
        <p:blipFill>
          <a:blip r:embed="rId5" cstate="print"/>
          <a:srcRect/>
          <a:stretch>
            <a:fillRect/>
          </a:stretch>
        </p:blipFill>
        <p:spPr bwMode="auto">
          <a:xfrm>
            <a:off x="132173" y="1600200"/>
            <a:ext cx="914396" cy="914400"/>
          </a:xfrm>
          <a:prstGeom prst="rect">
            <a:avLst/>
          </a:prstGeom>
          <a:noFill/>
        </p:spPr>
      </p:pic>
      <p:pic>
        <p:nvPicPr>
          <p:cNvPr id="2" name="Picture 1">
            <a:extLst>
              <a:ext uri="{FF2B5EF4-FFF2-40B4-BE49-F238E27FC236}">
                <a16:creationId xmlns:a16="http://schemas.microsoft.com/office/drawing/2014/main" id="{1299E78E-9B21-4CE0-AA61-FB0563A1863C}"/>
              </a:ext>
            </a:extLst>
          </p:cNvPr>
          <p:cNvPicPr>
            <a:picLocks noChangeAspect="1"/>
          </p:cNvPicPr>
          <p:nvPr/>
        </p:nvPicPr>
        <p:blipFill rotWithShape="1">
          <a:blip r:embed="rId6" cstate="print"/>
          <a:srcRect l="63137" t="26780" r="33062" b="67787"/>
          <a:stretch/>
        </p:blipFill>
        <p:spPr>
          <a:xfrm>
            <a:off x="-1" y="3505200"/>
            <a:ext cx="1162054" cy="933858"/>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3869649"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Awards Program</a:t>
            </a:r>
          </a:p>
        </p:txBody>
      </p:sp>
      <p:sp>
        <p:nvSpPr>
          <p:cNvPr id="18" name="TextBox 17"/>
          <p:cNvSpPr txBox="1"/>
          <p:nvPr/>
        </p:nvSpPr>
        <p:spPr>
          <a:xfrm>
            <a:off x="685800" y="2819400"/>
            <a:ext cx="7848600" cy="3416320"/>
          </a:xfrm>
          <a:prstGeom prst="rect">
            <a:avLst/>
          </a:prstGeom>
          <a:noFill/>
        </p:spPr>
        <p:txBody>
          <a:bodyPr wrap="square" rtlCol="0">
            <a:spAutoFit/>
          </a:bodyPr>
          <a:lstStyle/>
          <a:p>
            <a:pPr>
              <a:buFont typeface="Arial" pitchFamily="34" charset="0"/>
              <a:buChar char="•"/>
            </a:pPr>
            <a:r>
              <a:rPr lang="en-US" sz="2400" b="1" dirty="0">
                <a:latin typeface="Arial" pitchFamily="34" charset="0"/>
                <a:cs typeface="Arial" pitchFamily="34" charset="0"/>
              </a:rPr>
              <a:t>  </a:t>
            </a:r>
            <a:r>
              <a:rPr lang="en-US" sz="2400" b="1" dirty="0" smtClean="0">
                <a:latin typeface="Arial" pitchFamily="34" charset="0"/>
                <a:cs typeface="Arial" pitchFamily="34" charset="0"/>
              </a:rPr>
              <a:t>2026 </a:t>
            </a:r>
            <a:r>
              <a:rPr lang="en-US" sz="2400" b="1" dirty="0">
                <a:latin typeface="Arial" pitchFamily="34" charset="0"/>
                <a:cs typeface="Arial" pitchFamily="34" charset="0"/>
              </a:rPr>
              <a:t>– </a:t>
            </a:r>
            <a:r>
              <a:rPr lang="en-US" sz="2400" b="1" dirty="0" smtClean="0">
                <a:latin typeface="Arial" pitchFamily="34" charset="0"/>
                <a:cs typeface="Arial" pitchFamily="34" charset="0"/>
              </a:rPr>
              <a:t>2027 </a:t>
            </a:r>
            <a:r>
              <a:rPr lang="en-US" sz="2400" b="1" dirty="0">
                <a:latin typeface="Arial" pitchFamily="34" charset="0"/>
                <a:cs typeface="Arial" pitchFamily="34" charset="0"/>
              </a:rPr>
              <a:t>Season</a:t>
            </a:r>
          </a:p>
          <a:p>
            <a:pPr lvl="1">
              <a:buFont typeface="Arial" pitchFamily="34" charset="0"/>
              <a:buChar char="•"/>
            </a:pPr>
            <a:r>
              <a:rPr lang="en-US" sz="2400" b="1" dirty="0">
                <a:latin typeface="Arial" pitchFamily="34" charset="0"/>
                <a:cs typeface="Arial" pitchFamily="34" charset="0"/>
              </a:rPr>
              <a:t>  High Score Awards remain Once-in-a-Lifetime</a:t>
            </a:r>
          </a:p>
          <a:p>
            <a:pPr lvl="1">
              <a:buFont typeface="Arial" pitchFamily="34" charset="0"/>
              <a:buChar char="•"/>
            </a:pPr>
            <a:r>
              <a:rPr lang="en-US" sz="2400" b="1" dirty="0">
                <a:latin typeface="Arial" pitchFamily="34" charset="0"/>
                <a:cs typeface="Arial" pitchFamily="34" charset="0"/>
              </a:rPr>
              <a:t>  300, 800, and 900 only honor score awards</a:t>
            </a:r>
            <a:br>
              <a:rPr lang="en-US" sz="2400" b="1" dirty="0">
                <a:latin typeface="Arial" pitchFamily="34" charset="0"/>
                <a:cs typeface="Arial" pitchFamily="34" charset="0"/>
              </a:rPr>
            </a:br>
            <a:r>
              <a:rPr lang="en-US" sz="1200" b="1" dirty="0">
                <a:latin typeface="Arial" pitchFamily="34" charset="0"/>
                <a:cs typeface="Arial" pitchFamily="34" charset="0"/>
              </a:rPr>
              <a:t> </a:t>
            </a:r>
            <a:endParaRPr lang="en-US" sz="24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Special Achievement Awards</a:t>
            </a:r>
          </a:p>
          <a:p>
            <a:pPr lvl="1">
              <a:buFont typeface="Arial" pitchFamily="34" charset="0"/>
              <a:buChar char="•"/>
            </a:pPr>
            <a:r>
              <a:rPr lang="en-US" sz="2400" b="1" dirty="0">
                <a:solidFill>
                  <a:srgbClr val="FF0000"/>
                </a:solidFill>
                <a:latin typeface="Arial" pitchFamily="34" charset="0"/>
                <a:cs typeface="Arial" pitchFamily="34" charset="0"/>
              </a:rPr>
              <a:t>  Provided by the Local Association</a:t>
            </a:r>
          </a:p>
          <a:p>
            <a:pPr lvl="2">
              <a:buFont typeface="Arial" pitchFamily="34" charset="0"/>
              <a:buChar char="•"/>
            </a:pPr>
            <a:r>
              <a:rPr lang="en-US" sz="2400" b="1" dirty="0">
                <a:solidFill>
                  <a:srgbClr val="FF0000"/>
                </a:solidFill>
                <a:latin typeface="Arial" pitchFamily="34" charset="0"/>
                <a:cs typeface="Arial" pitchFamily="34" charset="0"/>
              </a:rPr>
              <a:t>  Once per season, regardless the number of leagues bowled in.</a:t>
            </a:r>
          </a:p>
          <a:p>
            <a:pPr lvl="2">
              <a:buFont typeface="Arial" pitchFamily="34" charset="0"/>
              <a:buChar char="•"/>
            </a:pPr>
            <a:r>
              <a:rPr lang="en-US" sz="2400" b="1" dirty="0">
                <a:solidFill>
                  <a:srgbClr val="FF0000"/>
                </a:solidFill>
                <a:latin typeface="Arial" pitchFamily="34" charset="0"/>
                <a:cs typeface="Arial" pitchFamily="34" charset="0"/>
              </a:rPr>
              <a:t>  Standard Memberships Only</a:t>
            </a:r>
            <a:r>
              <a:rPr lang="en-US" sz="2400" b="1" dirty="0">
                <a:latin typeface="Arial" pitchFamily="34" charset="0"/>
                <a:cs typeface="Arial" pitchFamily="34" charset="0"/>
              </a:rPr>
              <a:t/>
            </a:r>
            <a:br>
              <a:rPr lang="en-US" sz="2400" b="1" dirty="0">
                <a:latin typeface="Arial" pitchFamily="34" charset="0"/>
                <a:cs typeface="Arial" pitchFamily="34" charset="0"/>
              </a:rPr>
            </a:br>
            <a:r>
              <a:rPr lang="en-US" sz="1200" b="1" dirty="0">
                <a:latin typeface="Arial" pitchFamily="34" charset="0"/>
                <a:cs typeface="Arial" pitchFamily="34" charset="0"/>
              </a:rPr>
              <a:t> </a:t>
            </a:r>
            <a:endParaRPr lang="en-US" sz="2400" b="1" dirty="0">
              <a:latin typeface="Arial" pitchFamily="34" charset="0"/>
              <a:cs typeface="Arial" pitchFamily="34" charset="0"/>
            </a:endParaRP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 name="Picture 11" descr="YumaBA.jpg"/>
          <p:cNvPicPr>
            <a:picLocks noChangeAspect="1"/>
          </p:cNvPicPr>
          <p:nvPr/>
        </p:nvPicPr>
        <p:blipFill>
          <a:blip r:embed="rId4" cstate="print"/>
          <a:stretch>
            <a:fillRect/>
          </a:stretch>
        </p:blipFill>
        <p:spPr>
          <a:xfrm>
            <a:off x="7400291" y="135346"/>
            <a:ext cx="1417317" cy="1160054"/>
          </a:xfrm>
          <a:prstGeom prst="rect">
            <a:avLst/>
          </a:prstGeom>
        </p:spPr>
      </p:pic>
      <p:pic>
        <p:nvPicPr>
          <p:cNvPr id="13" name="Picture 12" descr="Awards-800x240v3.jpg"/>
          <p:cNvPicPr>
            <a:picLocks noChangeAspect="1"/>
          </p:cNvPicPr>
          <p:nvPr/>
        </p:nvPicPr>
        <p:blipFill>
          <a:blip r:embed="rId5" cstate="print"/>
          <a:srcRect t="13333" r="17000"/>
          <a:stretch>
            <a:fillRect/>
          </a:stretch>
        </p:blipFill>
        <p:spPr>
          <a:xfrm>
            <a:off x="0" y="838200"/>
            <a:ext cx="6324600" cy="19812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18" name="TextBox 17"/>
          <p:cNvSpPr txBox="1"/>
          <p:nvPr/>
        </p:nvSpPr>
        <p:spPr>
          <a:xfrm>
            <a:off x="381000" y="3037344"/>
            <a:ext cx="8763000" cy="2677656"/>
          </a:xfrm>
          <a:prstGeom prst="rect">
            <a:avLst/>
          </a:prstGeom>
          <a:noFill/>
        </p:spPr>
        <p:txBody>
          <a:bodyPr wrap="square" rtlCol="0">
            <a:spAutoFit/>
          </a:bodyPr>
          <a:lstStyle/>
          <a:p>
            <a:pPr>
              <a:buFont typeface="Arial" pitchFamily="34" charset="0"/>
              <a:buChar char="•"/>
            </a:pPr>
            <a:r>
              <a:rPr lang="en-US" sz="2400" b="1" dirty="0">
                <a:latin typeface="Arial" pitchFamily="34" charset="0"/>
                <a:cs typeface="Arial" pitchFamily="34" charset="0"/>
              </a:rPr>
              <a:t>  ID Tags</a:t>
            </a:r>
          </a:p>
          <a:p>
            <a:pPr lvl="1">
              <a:buFont typeface="Arial" pitchFamily="34" charset="0"/>
              <a:buChar char="•"/>
            </a:pPr>
            <a:r>
              <a:rPr lang="en-US" sz="2400" b="1" dirty="0">
                <a:latin typeface="Arial" pitchFamily="34" charset="0"/>
                <a:cs typeface="Arial" pitchFamily="34" charset="0"/>
              </a:rPr>
              <a:t>  Performance based (pins over average)</a:t>
            </a:r>
          </a:p>
          <a:p>
            <a:pPr lvl="1">
              <a:buFont typeface="Arial" pitchFamily="34" charset="0"/>
              <a:buChar char="•"/>
            </a:pPr>
            <a:r>
              <a:rPr lang="en-US" sz="2400" b="1" dirty="0">
                <a:latin typeface="Arial" pitchFamily="34" charset="0"/>
                <a:cs typeface="Arial" pitchFamily="34" charset="0"/>
              </a:rPr>
              <a:t>  +25, +50, +75</a:t>
            </a:r>
            <a:r>
              <a:rPr lang="en-US" sz="2400" b="1" dirty="0" smtClean="0">
                <a:latin typeface="Arial" pitchFamily="34" charset="0"/>
                <a:cs typeface="Arial" pitchFamily="34" charset="0"/>
              </a:rPr>
              <a:t>, +100 </a:t>
            </a:r>
            <a:r>
              <a:rPr lang="en-US" sz="2400" b="1" dirty="0">
                <a:latin typeface="Arial" pitchFamily="34" charset="0"/>
                <a:cs typeface="Arial" pitchFamily="34" charset="0"/>
              </a:rPr>
              <a:t>POA Game +75, +150 POA Series</a:t>
            </a:r>
          </a:p>
          <a:p>
            <a:pPr>
              <a:buFont typeface="Arial" pitchFamily="34" charset="0"/>
              <a:buChar char="•"/>
            </a:pPr>
            <a:r>
              <a:rPr lang="en-US" sz="2400" b="1" dirty="0" smtClean="0">
                <a:latin typeface="Arial" pitchFamily="34" charset="0"/>
                <a:cs typeface="Arial" pitchFamily="34" charset="0"/>
              </a:rPr>
              <a:t>ID </a:t>
            </a:r>
            <a:r>
              <a:rPr lang="en-US" sz="2400" b="1" dirty="0">
                <a:latin typeface="Arial" pitchFamily="34" charset="0"/>
                <a:cs typeface="Arial" pitchFamily="34" charset="0"/>
              </a:rPr>
              <a:t>Tags</a:t>
            </a:r>
          </a:p>
          <a:p>
            <a:pPr lvl="1">
              <a:buFont typeface="Arial" pitchFamily="34" charset="0"/>
              <a:buChar char="•"/>
            </a:pPr>
            <a:r>
              <a:rPr lang="en-US" sz="2400" b="1" dirty="0">
                <a:latin typeface="Arial" pitchFamily="34" charset="0"/>
                <a:cs typeface="Arial" pitchFamily="34" charset="0"/>
              </a:rPr>
              <a:t>  All Spare, Dutch 200, Clean Game, 30 Clean</a:t>
            </a:r>
          </a:p>
          <a:p>
            <a:pPr lvl="1">
              <a:buFont typeface="Arial" pitchFamily="34" charset="0"/>
              <a:buChar char="•"/>
            </a:pPr>
            <a:r>
              <a:rPr lang="en-US" sz="2400" b="1" dirty="0">
                <a:latin typeface="Arial" pitchFamily="34" charset="0"/>
                <a:cs typeface="Arial" pitchFamily="34" charset="0"/>
              </a:rPr>
              <a:t>  7-10 split conversion, Big 4 split conversion</a:t>
            </a:r>
          </a:p>
          <a:p>
            <a:pPr lvl="1">
              <a:buFont typeface="Arial" pitchFamily="34" charset="0"/>
              <a:buChar char="•"/>
            </a:pPr>
            <a:r>
              <a:rPr lang="en-US" sz="2400" b="1" dirty="0">
                <a:latin typeface="Arial" pitchFamily="34" charset="0"/>
                <a:cs typeface="Arial" pitchFamily="34" charset="0"/>
              </a:rPr>
              <a:t>  Triplicate Award, and 11 in-a-row Awards</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 name="Picture 11" descr="YumaBA.jpg"/>
          <p:cNvPicPr>
            <a:picLocks noChangeAspect="1"/>
          </p:cNvPicPr>
          <p:nvPr/>
        </p:nvPicPr>
        <p:blipFill>
          <a:blip r:embed="rId4" cstate="print"/>
          <a:stretch>
            <a:fillRect/>
          </a:stretch>
        </p:blipFill>
        <p:spPr>
          <a:xfrm>
            <a:off x="7400291" y="135346"/>
            <a:ext cx="1417317" cy="1160054"/>
          </a:xfrm>
          <a:prstGeom prst="rect">
            <a:avLst/>
          </a:prstGeom>
        </p:spPr>
      </p:pic>
      <p:sp>
        <p:nvSpPr>
          <p:cNvPr id="8" name="TextBox 7"/>
          <p:cNvSpPr txBox="1"/>
          <p:nvPr/>
        </p:nvSpPr>
        <p:spPr>
          <a:xfrm>
            <a:off x="228600" y="228600"/>
            <a:ext cx="6648358"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Yuma USBC Awards Program</a:t>
            </a:r>
          </a:p>
        </p:txBody>
      </p:sp>
      <p:pic>
        <p:nvPicPr>
          <p:cNvPr id="3" name="Picture 2" descr="Logo&#10;&#10;Description automatically generated">
            <a:extLst>
              <a:ext uri="{FF2B5EF4-FFF2-40B4-BE49-F238E27FC236}">
                <a16:creationId xmlns:a16="http://schemas.microsoft.com/office/drawing/2014/main" id="{4DE7959E-3D48-D9AD-88B9-2C24F654CF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331" y="838200"/>
            <a:ext cx="1261875" cy="2011684"/>
          </a:xfrm>
          <a:prstGeom prst="rect">
            <a:avLst/>
          </a:prstGeom>
        </p:spPr>
      </p:pic>
      <p:pic>
        <p:nvPicPr>
          <p:cNvPr id="9" name="Picture 8" descr="Logo&#10;&#10;Description automatically generated">
            <a:extLst>
              <a:ext uri="{FF2B5EF4-FFF2-40B4-BE49-F238E27FC236}">
                <a16:creationId xmlns:a16="http://schemas.microsoft.com/office/drawing/2014/main" id="{E8ED66AF-4D7B-3D89-7E3C-299633DBC9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6901" y="838200"/>
            <a:ext cx="1261875" cy="2011684"/>
          </a:xfrm>
          <a:prstGeom prst="rect">
            <a:avLst/>
          </a:prstGeom>
        </p:spPr>
      </p:pic>
      <p:pic>
        <p:nvPicPr>
          <p:cNvPr id="11" name="Picture 10" descr="Logo&#10;&#10;Description automatically generated">
            <a:extLst>
              <a:ext uri="{FF2B5EF4-FFF2-40B4-BE49-F238E27FC236}">
                <a16:creationId xmlns:a16="http://schemas.microsoft.com/office/drawing/2014/main" id="{9CD53FF5-1F8B-F4A6-5ED6-486BC669F0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10017" y="838200"/>
            <a:ext cx="1261875" cy="2011684"/>
          </a:xfrm>
          <a:prstGeom prst="rect">
            <a:avLst/>
          </a:prstGeom>
        </p:spPr>
      </p:pic>
      <p:pic>
        <p:nvPicPr>
          <p:cNvPr id="14" name="Picture 13" descr="Logo&#10;&#10;Description automatically generated">
            <a:extLst>
              <a:ext uri="{FF2B5EF4-FFF2-40B4-BE49-F238E27FC236}">
                <a16:creationId xmlns:a16="http://schemas.microsoft.com/office/drawing/2014/main" id="{418F90F6-3F1F-854B-7179-83312B95503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53052" y="838200"/>
            <a:ext cx="1261875" cy="2011684"/>
          </a:xfrm>
          <a:prstGeom prst="rect">
            <a:avLst/>
          </a:prstGeom>
        </p:spPr>
      </p:pic>
      <p:pic>
        <p:nvPicPr>
          <p:cNvPr id="16" name="Picture 15" descr="A picture containing text, bowling, sport, indoor&#10;&#10;Description automatically generated">
            <a:extLst>
              <a:ext uri="{FF2B5EF4-FFF2-40B4-BE49-F238E27FC236}">
                <a16:creationId xmlns:a16="http://schemas.microsoft.com/office/drawing/2014/main" id="{02809F4E-FD20-8BAD-8737-CE6CF0F2408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54502" y="1430394"/>
            <a:ext cx="1153132" cy="1838325"/>
          </a:xfrm>
          <a:prstGeom prst="rect">
            <a:avLst/>
          </a:prstGeom>
        </p:spPr>
      </p:pic>
      <p:pic>
        <p:nvPicPr>
          <p:cNvPr id="19" name="Picture 18" descr="Logo&#10;&#10;Description automatically generated">
            <a:extLst>
              <a:ext uri="{FF2B5EF4-FFF2-40B4-BE49-F238E27FC236}">
                <a16:creationId xmlns:a16="http://schemas.microsoft.com/office/drawing/2014/main" id="{728D8FA6-1F05-E017-0CB4-A675F1B761D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49557" y="1490813"/>
            <a:ext cx="1078421" cy="1717485"/>
          </a:xfrm>
          <a:prstGeom prst="rect">
            <a:avLst/>
          </a:prstGeom>
        </p:spPr>
      </p:pic>
      <p:pic>
        <p:nvPicPr>
          <p:cNvPr id="21" name="Picture 20" descr="Text&#10;&#10;Description automatically generated with low confidence">
            <a:extLst>
              <a:ext uri="{FF2B5EF4-FFF2-40B4-BE49-F238E27FC236}">
                <a16:creationId xmlns:a16="http://schemas.microsoft.com/office/drawing/2014/main" id="{0EF45FB0-CB62-DA3F-E292-B51210933BC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77514" y="914400"/>
            <a:ext cx="1020270" cy="1838325"/>
          </a:xfrm>
          <a:prstGeom prst="rect">
            <a:avLst/>
          </a:prstGeom>
        </p:spPr>
      </p:pic>
      <p:pic>
        <p:nvPicPr>
          <p:cNvPr id="23" name="Picture 22" descr="A picture containing text, indoor&#10;&#10;Description automatically generated">
            <a:extLst>
              <a:ext uri="{FF2B5EF4-FFF2-40B4-BE49-F238E27FC236}">
                <a16:creationId xmlns:a16="http://schemas.microsoft.com/office/drawing/2014/main" id="{CDA0DC1D-81B0-D5B7-8EE7-C9934A5ECAD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44450" y="4116461"/>
            <a:ext cx="1057275" cy="1905000"/>
          </a:xfrm>
          <a:prstGeom prst="rect">
            <a:avLst/>
          </a:prstGeom>
        </p:spPr>
      </p:pic>
      <p:pic>
        <p:nvPicPr>
          <p:cNvPr id="2" name="Picture 1"/>
          <p:cNvPicPr>
            <a:picLocks noChangeAspect="1"/>
          </p:cNvPicPr>
          <p:nvPr/>
        </p:nvPicPr>
        <p:blipFill rotWithShape="1">
          <a:blip r:embed="rId13" cstate="print">
            <a:extLst>
              <a:ext uri="{28A0092B-C50C-407E-A947-70E740481C1C}">
                <a14:useLocalDpi xmlns:a14="http://schemas.microsoft.com/office/drawing/2010/main" val="0"/>
              </a:ext>
            </a:extLst>
          </a:blip>
          <a:srcRect l="11742" t="3787" r="9756"/>
          <a:stretch/>
        </p:blipFill>
        <p:spPr>
          <a:xfrm>
            <a:off x="4015402" y="912559"/>
            <a:ext cx="990600" cy="1935484"/>
          </a:xfrm>
          <a:prstGeom prst="rect">
            <a:avLst/>
          </a:prstGeom>
        </p:spPr>
      </p:pic>
      <p:sp>
        <p:nvSpPr>
          <p:cNvPr id="20" name="TextBox 19"/>
          <p:cNvSpPr txBox="1"/>
          <p:nvPr/>
        </p:nvSpPr>
        <p:spPr>
          <a:xfrm>
            <a:off x="3863866" y="2694993"/>
            <a:ext cx="1322573" cy="646331"/>
          </a:xfrm>
          <a:prstGeom prst="rect">
            <a:avLst/>
          </a:prstGeom>
          <a:noFill/>
        </p:spPr>
        <p:txBody>
          <a:bodyPr wrap="square" rtlCol="0">
            <a:spAutoFit/>
          </a:bodyPr>
          <a:lstStyle/>
          <a:p>
            <a:pPr algn="ctr"/>
            <a:r>
              <a:rPr lang="en-US" b="1" dirty="0" smtClean="0">
                <a:solidFill>
                  <a:srgbClr val="FF0000"/>
                </a:solidFill>
              </a:rPr>
              <a:t>Replaced the watch</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6529" y="1042321"/>
            <a:ext cx="2514605" cy="2514605"/>
          </a:xfrm>
          <a:prstGeom prst="rect">
            <a:avLst/>
          </a:prstGeom>
        </p:spPr>
      </p:pic>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4" cstate="print"/>
          <a:srcRect/>
          <a:stretch>
            <a:fillRect/>
          </a:stretch>
        </p:blipFill>
        <p:spPr bwMode="auto">
          <a:xfrm>
            <a:off x="3352800" y="6203430"/>
            <a:ext cx="2476500" cy="495301"/>
          </a:xfrm>
          <a:prstGeom prst="rect">
            <a:avLst/>
          </a:prstGeom>
          <a:noFill/>
        </p:spPr>
      </p:pic>
      <p:sp>
        <p:nvSpPr>
          <p:cNvPr id="18" name="TextBox 17"/>
          <p:cNvSpPr txBox="1"/>
          <p:nvPr/>
        </p:nvSpPr>
        <p:spPr>
          <a:xfrm>
            <a:off x="0" y="3437773"/>
            <a:ext cx="9144000" cy="2677656"/>
          </a:xfrm>
          <a:prstGeom prst="rect">
            <a:avLst/>
          </a:prstGeom>
          <a:noFill/>
        </p:spPr>
        <p:txBody>
          <a:bodyPr wrap="square" rtlCol="0">
            <a:spAutoFit/>
          </a:bodyPr>
          <a:lstStyle/>
          <a:p>
            <a:pPr>
              <a:buFont typeface="Arial" pitchFamily="34" charset="0"/>
              <a:buChar char="•"/>
            </a:pPr>
            <a:r>
              <a:rPr lang="en-US" sz="2400" b="1" dirty="0">
                <a:latin typeface="Arial" pitchFamily="34" charset="0"/>
                <a:cs typeface="Arial" pitchFamily="34" charset="0"/>
              </a:rPr>
              <a:t>  </a:t>
            </a:r>
            <a:r>
              <a:rPr lang="en-US" sz="2400" b="1" dirty="0" smtClean="0">
                <a:latin typeface="Arial" pitchFamily="34" charset="0"/>
                <a:cs typeface="Arial" pitchFamily="34" charset="0"/>
              </a:rPr>
              <a:t>NEW Award </a:t>
            </a:r>
            <a:r>
              <a:rPr lang="en-US" sz="2400" b="1" dirty="0">
                <a:latin typeface="Arial" pitchFamily="34" charset="0"/>
                <a:cs typeface="Arial" pitchFamily="34" charset="0"/>
              </a:rPr>
              <a:t>Tags</a:t>
            </a:r>
          </a:p>
          <a:p>
            <a:pPr lvl="1">
              <a:buFont typeface="Arial" pitchFamily="34" charset="0"/>
              <a:buChar char="•"/>
            </a:pPr>
            <a:r>
              <a:rPr lang="en-US" sz="2400" b="1" dirty="0">
                <a:latin typeface="Arial" pitchFamily="34" charset="0"/>
                <a:cs typeface="Arial" pitchFamily="34" charset="0"/>
              </a:rPr>
              <a:t>  </a:t>
            </a:r>
            <a:r>
              <a:rPr lang="en-US" sz="2400" b="1" dirty="0" smtClean="0">
                <a:latin typeface="Arial" pitchFamily="34" charset="0"/>
                <a:cs typeface="Arial" pitchFamily="34" charset="0"/>
              </a:rPr>
              <a:t>100 POA Game Tag – Replaced the USBC Watch</a:t>
            </a:r>
          </a:p>
          <a:p>
            <a:pPr lvl="1">
              <a:buFont typeface="Arial" pitchFamily="34" charset="0"/>
              <a:buChar char="•"/>
            </a:pPr>
            <a:r>
              <a:rPr lang="en-US" sz="2400" b="1" dirty="0">
                <a:latin typeface="Arial" pitchFamily="34" charset="0"/>
                <a:cs typeface="Arial" pitchFamily="34" charset="0"/>
              </a:rPr>
              <a:t> </a:t>
            </a:r>
            <a:r>
              <a:rPr lang="en-US" sz="2400" b="1" dirty="0" smtClean="0">
                <a:latin typeface="Arial" pitchFamily="34" charset="0"/>
                <a:cs typeface="Arial" pitchFamily="34" charset="0"/>
              </a:rPr>
              <a:t> 300 Game</a:t>
            </a:r>
            <a:endParaRPr lang="en-US" sz="2400" b="1" dirty="0">
              <a:latin typeface="Arial" pitchFamily="34" charset="0"/>
              <a:cs typeface="Arial" pitchFamily="34" charset="0"/>
            </a:endParaRPr>
          </a:p>
          <a:p>
            <a:pPr lvl="1">
              <a:buFont typeface="Arial" pitchFamily="34" charset="0"/>
              <a:buChar char="•"/>
            </a:pPr>
            <a:r>
              <a:rPr lang="en-US" sz="2400" b="1" dirty="0">
                <a:latin typeface="Arial" pitchFamily="34" charset="0"/>
                <a:cs typeface="Arial" pitchFamily="34" charset="0"/>
              </a:rPr>
              <a:t>  </a:t>
            </a:r>
            <a:r>
              <a:rPr lang="en-US" sz="2400" b="1" dirty="0" smtClean="0">
                <a:latin typeface="Arial" pitchFamily="34" charset="0"/>
                <a:cs typeface="Arial" pitchFamily="34" charset="0"/>
              </a:rPr>
              <a:t>700 Series (Youth and Women Only)</a:t>
            </a:r>
          </a:p>
          <a:p>
            <a:pPr lvl="1">
              <a:buFont typeface="Arial" pitchFamily="34" charset="0"/>
              <a:buChar char="•"/>
            </a:pPr>
            <a:r>
              <a:rPr lang="en-US" sz="2400" b="1" dirty="0">
                <a:latin typeface="Arial" pitchFamily="34" charset="0"/>
                <a:cs typeface="Arial" pitchFamily="34" charset="0"/>
              </a:rPr>
              <a:t> </a:t>
            </a:r>
            <a:r>
              <a:rPr lang="en-US" sz="2400" b="1" dirty="0" smtClean="0">
                <a:latin typeface="Arial" pitchFamily="34" charset="0"/>
                <a:cs typeface="Arial" pitchFamily="34" charset="0"/>
              </a:rPr>
              <a:t> 800 Series</a:t>
            </a:r>
          </a:p>
          <a:p>
            <a:pPr lvl="1">
              <a:buFont typeface="Arial" pitchFamily="34" charset="0"/>
              <a:buChar char="•"/>
            </a:pPr>
            <a:r>
              <a:rPr lang="en-US" sz="2400" b="1" dirty="0">
                <a:latin typeface="Arial" pitchFamily="34" charset="0"/>
                <a:cs typeface="Arial" pitchFamily="34" charset="0"/>
              </a:rPr>
              <a:t> </a:t>
            </a:r>
            <a:r>
              <a:rPr lang="en-US" sz="2400" b="1" dirty="0" smtClean="0">
                <a:latin typeface="Arial" pitchFamily="34" charset="0"/>
                <a:cs typeface="Arial" pitchFamily="34" charset="0"/>
              </a:rPr>
              <a:t> </a:t>
            </a:r>
            <a:r>
              <a:rPr lang="en-US" sz="2400" b="1" dirty="0">
                <a:solidFill>
                  <a:srgbClr val="FF0000"/>
                </a:solidFill>
                <a:latin typeface="Arial" pitchFamily="34" charset="0"/>
                <a:cs typeface="Arial" pitchFamily="34" charset="0"/>
              </a:rPr>
              <a:t>Once per season, regardless the number of </a:t>
            </a:r>
            <a:r>
              <a:rPr lang="en-US" sz="2400" b="1" dirty="0" smtClean="0">
                <a:solidFill>
                  <a:srgbClr val="FF0000"/>
                </a:solidFill>
                <a:latin typeface="Arial" pitchFamily="34" charset="0"/>
                <a:cs typeface="Arial" pitchFamily="34" charset="0"/>
              </a:rPr>
              <a:t>times bowled, or the number of leagues bowled in.</a:t>
            </a:r>
            <a:endParaRPr lang="en-US" sz="2400" b="1" dirty="0">
              <a:latin typeface="Arial" pitchFamily="34" charset="0"/>
              <a:cs typeface="Arial" pitchFamily="34" charset="0"/>
            </a:endParaRP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TextBox 7"/>
          <p:cNvSpPr txBox="1"/>
          <p:nvPr/>
        </p:nvSpPr>
        <p:spPr>
          <a:xfrm>
            <a:off x="514442" y="228600"/>
            <a:ext cx="6648358"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Yuma USBC Awards Program</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 y="1042321"/>
            <a:ext cx="2514605" cy="251460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71924" y="1042321"/>
            <a:ext cx="2514605" cy="2514605"/>
          </a:xfrm>
          <a:prstGeom prst="rect">
            <a:avLst/>
          </a:prstGeom>
        </p:spPr>
      </p:pic>
      <p:pic>
        <p:nvPicPr>
          <p:cNvPr id="12" name="Picture 11" descr="YumaBA.jpg"/>
          <p:cNvPicPr>
            <a:picLocks noChangeAspect="1"/>
          </p:cNvPicPr>
          <p:nvPr/>
        </p:nvPicPr>
        <p:blipFill>
          <a:blip r:embed="rId7" cstate="print"/>
          <a:stretch>
            <a:fillRect/>
          </a:stretch>
        </p:blipFill>
        <p:spPr>
          <a:xfrm>
            <a:off x="7650483" y="135346"/>
            <a:ext cx="1417317" cy="1160054"/>
          </a:xfrm>
          <a:prstGeom prst="rect">
            <a:avLst/>
          </a:prstGeom>
        </p:spPr>
      </p:pic>
      <p:pic>
        <p:nvPicPr>
          <p:cNvPr id="22" name="Picture 21"/>
          <p:cNvPicPr>
            <a:picLocks noChangeAspect="1"/>
          </p:cNvPicPr>
          <p:nvPr/>
        </p:nvPicPr>
        <p:blipFill rotWithShape="1">
          <a:blip r:embed="rId8" cstate="print">
            <a:extLst>
              <a:ext uri="{28A0092B-C50C-407E-A947-70E740481C1C}">
                <a14:useLocalDpi xmlns:a14="http://schemas.microsoft.com/office/drawing/2010/main" val="0"/>
              </a:ext>
            </a:extLst>
          </a:blip>
          <a:srcRect l="11742" t="3787" r="9756"/>
          <a:stretch/>
        </p:blipFill>
        <p:spPr>
          <a:xfrm>
            <a:off x="7719795" y="1621442"/>
            <a:ext cx="990600" cy="1935484"/>
          </a:xfrm>
          <a:prstGeom prst="rect">
            <a:avLst/>
          </a:prstGeom>
        </p:spPr>
      </p:pic>
    </p:spTree>
    <p:extLst>
      <p:ext uri="{BB962C8B-B14F-4D97-AF65-F5344CB8AC3E}">
        <p14:creationId xmlns:p14="http://schemas.microsoft.com/office/powerpoint/2010/main" val="7160921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6648358"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Yuma USBC Awards Program</a:t>
            </a:r>
          </a:p>
        </p:txBody>
      </p:sp>
      <p:sp>
        <p:nvSpPr>
          <p:cNvPr id="18" name="TextBox 17"/>
          <p:cNvSpPr txBox="1"/>
          <p:nvPr/>
        </p:nvSpPr>
        <p:spPr>
          <a:xfrm>
            <a:off x="381000" y="1081548"/>
            <a:ext cx="8763000" cy="4524315"/>
          </a:xfrm>
          <a:prstGeom prst="rect">
            <a:avLst/>
          </a:prstGeom>
          <a:noFill/>
        </p:spPr>
        <p:txBody>
          <a:bodyPr wrap="square" rtlCol="0">
            <a:spAutoFit/>
          </a:bodyPr>
          <a:lstStyle/>
          <a:p>
            <a:pPr>
              <a:buFont typeface="Arial" pitchFamily="34" charset="0"/>
              <a:buChar char="•"/>
            </a:pPr>
            <a:r>
              <a:rPr lang="en-US" sz="2400" b="1" dirty="0">
                <a:latin typeface="Arial" pitchFamily="34" charset="0"/>
                <a:cs typeface="Arial" pitchFamily="34" charset="0"/>
              </a:rPr>
              <a:t>  Bowler of the Year </a:t>
            </a:r>
          </a:p>
          <a:p>
            <a:pPr lvl="1">
              <a:buFont typeface="Arial" pitchFamily="34" charset="0"/>
              <a:buChar char="•"/>
            </a:pPr>
            <a:r>
              <a:rPr lang="en-US" sz="2400" b="1" dirty="0">
                <a:latin typeface="Arial" pitchFamily="34" charset="0"/>
                <a:cs typeface="Arial" pitchFamily="34" charset="0"/>
              </a:rPr>
              <a:t>  8 Categories</a:t>
            </a:r>
          </a:p>
          <a:p>
            <a:pPr lvl="1">
              <a:buFont typeface="Arial" pitchFamily="34" charset="0"/>
              <a:buChar char="•"/>
            </a:pPr>
            <a:r>
              <a:rPr lang="en-US" sz="2400" b="1" dirty="0">
                <a:latin typeface="Arial" pitchFamily="34" charset="0"/>
                <a:cs typeface="Arial" pitchFamily="34" charset="0"/>
              </a:rPr>
              <a:t>  Youth Boy &amp; Girl Age 17 and under as of Aug 1st</a:t>
            </a:r>
          </a:p>
          <a:p>
            <a:pPr lvl="1">
              <a:buFont typeface="Arial" pitchFamily="34" charset="0"/>
              <a:buChar char="•"/>
            </a:pPr>
            <a:r>
              <a:rPr lang="en-US" sz="2400" b="1" dirty="0">
                <a:latin typeface="Arial" pitchFamily="34" charset="0"/>
                <a:cs typeface="Arial" pitchFamily="34" charset="0"/>
              </a:rPr>
              <a:t>  Adult Male &amp; Female (Ages 18 – 49)</a:t>
            </a:r>
          </a:p>
          <a:p>
            <a:pPr lvl="1">
              <a:buFont typeface="Arial" pitchFamily="34" charset="0"/>
              <a:buChar char="•"/>
            </a:pPr>
            <a:r>
              <a:rPr lang="en-US" sz="2400" b="1" dirty="0">
                <a:latin typeface="Arial" pitchFamily="34" charset="0"/>
                <a:cs typeface="Arial" pitchFamily="34" charset="0"/>
              </a:rPr>
              <a:t>  Senior Male &amp; Female (Ages 50 - 69)</a:t>
            </a:r>
          </a:p>
          <a:p>
            <a:pPr lvl="1">
              <a:buFont typeface="Arial" pitchFamily="34" charset="0"/>
              <a:buChar char="•"/>
            </a:pPr>
            <a:r>
              <a:rPr lang="en-US" sz="2400" b="1" dirty="0">
                <a:latin typeface="Arial" pitchFamily="34" charset="0"/>
                <a:cs typeface="Arial" pitchFamily="34" charset="0"/>
              </a:rPr>
              <a:t>  Super Senior Male &amp; Female (ages 70 &amp; Over)</a:t>
            </a:r>
          </a:p>
          <a:p>
            <a:pPr>
              <a:buFont typeface="Arial" pitchFamily="34" charset="0"/>
              <a:buChar char="•"/>
            </a:pPr>
            <a:r>
              <a:rPr lang="en-US" sz="2400" b="1" dirty="0">
                <a:latin typeface="Arial" pitchFamily="34" charset="0"/>
                <a:cs typeface="Arial" pitchFamily="34" charset="0"/>
              </a:rPr>
              <a:t>  Association High Average</a:t>
            </a:r>
          </a:p>
          <a:p>
            <a:pPr lvl="1">
              <a:buFont typeface="Arial" pitchFamily="34" charset="0"/>
              <a:buChar char="•"/>
            </a:pPr>
            <a:r>
              <a:rPr lang="en-US" sz="2400" b="1" dirty="0">
                <a:latin typeface="Arial" pitchFamily="34" charset="0"/>
                <a:cs typeface="Arial" pitchFamily="34" charset="0"/>
              </a:rPr>
              <a:t>  Same 8 categories</a:t>
            </a:r>
          </a:p>
          <a:p>
            <a:pPr>
              <a:buFont typeface="Arial" pitchFamily="34" charset="0"/>
              <a:buChar char="•"/>
            </a:pPr>
            <a:r>
              <a:rPr lang="en-US" sz="2400" b="1" dirty="0">
                <a:latin typeface="Arial" pitchFamily="34" charset="0"/>
                <a:cs typeface="Arial" pitchFamily="34" charset="0"/>
              </a:rPr>
              <a:t>  Association Most Improved Bowler</a:t>
            </a:r>
          </a:p>
          <a:p>
            <a:pPr lvl="1">
              <a:buFont typeface="Arial" pitchFamily="34" charset="0"/>
              <a:buChar char="•"/>
            </a:pPr>
            <a:r>
              <a:rPr lang="en-US" sz="2400" b="1" dirty="0">
                <a:latin typeface="Arial" pitchFamily="34" charset="0"/>
                <a:cs typeface="Arial" pitchFamily="34" charset="0"/>
              </a:rPr>
              <a:t>  Same 8 categories</a:t>
            </a:r>
          </a:p>
          <a:p>
            <a:pPr lvl="1">
              <a:buFont typeface="Arial" pitchFamily="34" charset="0"/>
              <a:buChar char="•"/>
            </a:pPr>
            <a:r>
              <a:rPr lang="en-US" sz="2400" b="1" dirty="0">
                <a:latin typeface="Arial" pitchFamily="34" charset="0"/>
                <a:cs typeface="Arial" pitchFamily="34" charset="0"/>
              </a:rPr>
              <a:t>  Uses previous years book average to compute</a:t>
            </a:r>
          </a:p>
          <a:p>
            <a:pPr lvl="1">
              <a:buFont typeface="Arial" pitchFamily="34" charset="0"/>
              <a:buChar char="•"/>
            </a:pPr>
            <a:r>
              <a:rPr lang="en-US" sz="2400" b="1" dirty="0">
                <a:latin typeface="Arial" pitchFamily="34" charset="0"/>
                <a:cs typeface="Arial" pitchFamily="34" charset="0"/>
              </a:rPr>
              <a:t>  New bowlers w/no book average (use 12 games) </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 name="Picture 11" descr="YumaBA.jpg"/>
          <p:cNvPicPr>
            <a:picLocks noChangeAspect="1"/>
          </p:cNvPicPr>
          <p:nvPr/>
        </p:nvPicPr>
        <p:blipFill>
          <a:blip r:embed="rId4" cstate="print"/>
          <a:stretch>
            <a:fillRect/>
          </a:stretch>
        </p:blipFill>
        <p:spPr>
          <a:xfrm>
            <a:off x="7400291" y="135346"/>
            <a:ext cx="1417317" cy="1160054"/>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152400"/>
            <a:ext cx="6417141" cy="523220"/>
          </a:xfrm>
          <a:prstGeom prst="rect">
            <a:avLst/>
          </a:prstGeom>
          <a:noFill/>
        </p:spPr>
        <p:txBody>
          <a:bodyPr wrap="none" rtlCol="0">
            <a:spAutoFit/>
          </a:bodyPr>
          <a:lstStyle/>
          <a:p>
            <a:r>
              <a:rPr lang="en-US" sz="2800" b="1" dirty="0">
                <a:ln>
                  <a:solidFill>
                    <a:schemeClr val="tx1"/>
                  </a:solidFill>
                </a:ln>
                <a:solidFill>
                  <a:srgbClr val="FF0000"/>
                </a:solidFill>
                <a:latin typeface="Arial" pitchFamily="34" charset="0"/>
                <a:cs typeface="Arial" pitchFamily="34" charset="0"/>
              </a:rPr>
              <a:t>USBC League Operations Handbook</a:t>
            </a:r>
          </a:p>
        </p:txBody>
      </p:sp>
      <p:sp>
        <p:nvSpPr>
          <p:cNvPr id="18" name="TextBox 17"/>
          <p:cNvSpPr txBox="1"/>
          <p:nvPr/>
        </p:nvSpPr>
        <p:spPr>
          <a:xfrm>
            <a:off x="4724400" y="1447800"/>
            <a:ext cx="4267200" cy="4401205"/>
          </a:xfrm>
          <a:prstGeom prst="rect">
            <a:avLst/>
          </a:prstGeom>
          <a:noFill/>
        </p:spPr>
        <p:txBody>
          <a:bodyPr wrap="square" rtlCol="0">
            <a:spAutoFit/>
          </a:bodyPr>
          <a:lstStyle/>
          <a:p>
            <a:pPr>
              <a:buFont typeface="Arial" pitchFamily="34" charset="0"/>
              <a:buChar char="•"/>
            </a:pPr>
            <a:r>
              <a:rPr lang="en-US" sz="2000" b="1" dirty="0">
                <a:latin typeface="Arial" pitchFamily="34" charset="0"/>
                <a:cs typeface="Arial" pitchFamily="34" charset="0"/>
              </a:rPr>
              <a:t>  Excellent resource to run a</a:t>
            </a:r>
            <a:br>
              <a:rPr lang="en-US" sz="2000" b="1" dirty="0">
                <a:latin typeface="Arial" pitchFamily="34" charset="0"/>
                <a:cs typeface="Arial" pitchFamily="34" charset="0"/>
              </a:rPr>
            </a:br>
            <a:r>
              <a:rPr lang="en-US" sz="2000" b="1" dirty="0">
                <a:latin typeface="Arial" pitchFamily="34" charset="0"/>
                <a:cs typeface="Arial" pitchFamily="34" charset="0"/>
              </a:rPr>
              <a:t>   successful league</a:t>
            </a:r>
            <a:r>
              <a:rPr lang="en-US" sz="2000" dirty="0"/>
              <a:t/>
            </a:r>
            <a:br>
              <a:rPr lang="en-US" sz="2000" dirty="0"/>
            </a:br>
            <a:r>
              <a:rPr lang="en-US" sz="2000" dirty="0"/>
              <a:t> </a:t>
            </a:r>
            <a:endParaRPr lang="en-US" sz="2000" b="1" dirty="0">
              <a:latin typeface="Arial" pitchFamily="34" charset="0"/>
              <a:cs typeface="Arial" pitchFamily="34" charset="0"/>
            </a:endParaRPr>
          </a:p>
          <a:p>
            <a:pPr>
              <a:buFont typeface="Arial" pitchFamily="34" charset="0"/>
              <a:buChar char="•"/>
            </a:pPr>
            <a:r>
              <a:rPr lang="en-US" sz="2000" b="1" dirty="0">
                <a:latin typeface="Arial" pitchFamily="34" charset="0"/>
                <a:cs typeface="Arial" pitchFamily="34" charset="0"/>
              </a:rPr>
              <a:t>  Available on Bowl.com</a:t>
            </a:r>
          </a:p>
          <a:p>
            <a:pPr lvl="1">
              <a:buFont typeface="Arial" pitchFamily="34" charset="0"/>
              <a:buChar char="•"/>
            </a:pPr>
            <a:r>
              <a:rPr lang="en-US" sz="2000" b="1" dirty="0">
                <a:solidFill>
                  <a:srgbClr val="FF0000"/>
                </a:solidFill>
                <a:latin typeface="Arial" pitchFamily="34" charset="0"/>
                <a:cs typeface="Arial" pitchFamily="34" charset="0"/>
              </a:rPr>
              <a:t>  </a:t>
            </a:r>
            <a:r>
              <a:rPr lang="en-US" sz="2000" b="1" dirty="0">
                <a:latin typeface="Arial" pitchFamily="34" charset="0"/>
                <a:cs typeface="Arial" pitchFamily="34" charset="0"/>
              </a:rPr>
              <a:t>League Resources</a:t>
            </a:r>
          </a:p>
          <a:p>
            <a:pPr lvl="1">
              <a:buFont typeface="Arial" pitchFamily="34" charset="0"/>
              <a:buChar char="•"/>
            </a:pPr>
            <a:r>
              <a:rPr lang="en-US" sz="2000" b="1" dirty="0">
                <a:solidFill>
                  <a:srgbClr val="FF0000"/>
                </a:solidFill>
                <a:latin typeface="Arial" pitchFamily="34" charset="0"/>
                <a:cs typeface="Arial" pitchFamily="34" charset="0"/>
              </a:rPr>
              <a:t>  </a:t>
            </a:r>
            <a:r>
              <a:rPr lang="en-US" sz="2000" b="1" dirty="0">
                <a:latin typeface="Arial" pitchFamily="34" charset="0"/>
                <a:cs typeface="Arial" pitchFamily="34" charset="0"/>
              </a:rPr>
              <a:t>Handbook PDF format at </a:t>
            </a:r>
            <a:br>
              <a:rPr lang="en-US" sz="2000" b="1" dirty="0">
                <a:latin typeface="Arial" pitchFamily="34" charset="0"/>
                <a:cs typeface="Arial" pitchFamily="34" charset="0"/>
              </a:rPr>
            </a:br>
            <a:r>
              <a:rPr lang="en-US" sz="2000" b="1" dirty="0">
                <a:latin typeface="Arial" pitchFamily="34" charset="0"/>
                <a:cs typeface="Arial" pitchFamily="34" charset="0"/>
              </a:rPr>
              <a:t>     </a:t>
            </a:r>
            <a:r>
              <a:rPr lang="en-US" sz="2000" b="1" dirty="0">
                <a:solidFill>
                  <a:schemeClr val="tx2"/>
                </a:solidFill>
                <a:latin typeface="Arial" pitchFamily="34" charset="0"/>
                <a:cs typeface="Arial" pitchFamily="34" charset="0"/>
              </a:rPr>
              <a:t>yumausbc.org/forms</a:t>
            </a:r>
          </a:p>
          <a:p>
            <a:pPr>
              <a:buFont typeface="Arial" pitchFamily="34" charset="0"/>
              <a:buChar char="•"/>
            </a:pPr>
            <a:endParaRPr lang="en-US" sz="2000" b="1" dirty="0">
              <a:latin typeface="Arial" pitchFamily="34" charset="0"/>
              <a:cs typeface="Arial" pitchFamily="34" charset="0"/>
            </a:endParaRPr>
          </a:p>
          <a:p>
            <a:pPr>
              <a:buFont typeface="Arial" pitchFamily="34" charset="0"/>
              <a:buChar char="•"/>
            </a:pPr>
            <a:r>
              <a:rPr lang="en-US" sz="2000" b="1" dirty="0">
                <a:latin typeface="Arial" pitchFamily="34" charset="0"/>
                <a:cs typeface="Arial" pitchFamily="34" charset="0"/>
              </a:rPr>
              <a:t> Includes</a:t>
            </a:r>
          </a:p>
          <a:p>
            <a:pPr lvl="1">
              <a:buFont typeface="Arial" pitchFamily="34" charset="0"/>
              <a:buChar char="•"/>
            </a:pPr>
            <a:r>
              <a:rPr lang="en-US" sz="2000" b="1" dirty="0">
                <a:solidFill>
                  <a:srgbClr val="FF0000"/>
                </a:solidFill>
                <a:latin typeface="Arial" pitchFamily="34" charset="0"/>
                <a:cs typeface="Arial" pitchFamily="34" charset="0"/>
              </a:rPr>
              <a:t> </a:t>
            </a:r>
            <a:r>
              <a:rPr lang="en-US" sz="2000" b="1" dirty="0">
                <a:latin typeface="Arial" pitchFamily="34" charset="0"/>
                <a:cs typeface="Arial" pitchFamily="34" charset="0"/>
              </a:rPr>
              <a:t> Duties &amp; Responsibilities</a:t>
            </a:r>
          </a:p>
          <a:p>
            <a:pPr lvl="1">
              <a:buFont typeface="Arial" pitchFamily="34" charset="0"/>
              <a:buChar char="•"/>
            </a:pPr>
            <a:r>
              <a:rPr lang="en-US" sz="2000" b="1" dirty="0">
                <a:solidFill>
                  <a:srgbClr val="FF0000"/>
                </a:solidFill>
                <a:latin typeface="Arial" pitchFamily="34" charset="0"/>
                <a:cs typeface="Arial" pitchFamily="34" charset="0"/>
              </a:rPr>
              <a:t>  </a:t>
            </a:r>
            <a:r>
              <a:rPr lang="en-US" sz="2000" b="1" dirty="0">
                <a:latin typeface="Arial" pitchFamily="34" charset="0"/>
                <a:cs typeface="Arial" pitchFamily="34" charset="0"/>
              </a:rPr>
              <a:t>Sample Accounting Forms</a:t>
            </a:r>
          </a:p>
          <a:p>
            <a:pPr lvl="1">
              <a:buFont typeface="Arial" pitchFamily="34" charset="0"/>
              <a:buChar char="•"/>
            </a:pPr>
            <a:r>
              <a:rPr lang="en-US" sz="2000" b="1" dirty="0">
                <a:solidFill>
                  <a:srgbClr val="FF0000"/>
                </a:solidFill>
                <a:latin typeface="Arial" pitchFamily="34" charset="0"/>
                <a:cs typeface="Arial" pitchFamily="34" charset="0"/>
              </a:rPr>
              <a:t>  </a:t>
            </a:r>
            <a:r>
              <a:rPr lang="en-US" sz="2000" b="1" dirty="0">
                <a:latin typeface="Arial" pitchFamily="34" charset="0"/>
                <a:cs typeface="Arial" pitchFamily="34" charset="0"/>
              </a:rPr>
              <a:t>Verification Worksheet</a:t>
            </a:r>
          </a:p>
          <a:p>
            <a:pPr lvl="1">
              <a:buFont typeface="Arial" pitchFamily="34" charset="0"/>
              <a:buChar char="•"/>
            </a:pPr>
            <a:r>
              <a:rPr lang="en-US" sz="2000" b="1" dirty="0">
                <a:solidFill>
                  <a:srgbClr val="FF0000"/>
                </a:solidFill>
                <a:latin typeface="Arial" pitchFamily="34" charset="0"/>
                <a:cs typeface="Arial" pitchFamily="34" charset="0"/>
              </a:rPr>
              <a:t>  </a:t>
            </a:r>
            <a:r>
              <a:rPr lang="en-US" sz="2000" b="1" dirty="0">
                <a:latin typeface="Arial" pitchFamily="34" charset="0"/>
                <a:cs typeface="Arial" pitchFamily="34" charset="0"/>
              </a:rPr>
              <a:t>Suggested League Rules</a:t>
            </a:r>
          </a:p>
          <a:p>
            <a:endParaRPr lang="en-US" sz="2000" b="1" dirty="0">
              <a:latin typeface="Arial" pitchFamily="34" charset="0"/>
              <a:cs typeface="Arial" pitchFamily="34" charset="0"/>
            </a:endParaRPr>
          </a:p>
        </p:txBody>
      </p:sp>
      <p:sp>
        <p:nvSpPr>
          <p:cNvPr id="9" name="TextBox 8"/>
          <p:cNvSpPr txBox="1"/>
          <p:nvPr/>
        </p:nvSpPr>
        <p:spPr>
          <a:xfrm>
            <a:off x="2667000" y="5638800"/>
            <a:ext cx="4377096" cy="400110"/>
          </a:xfrm>
          <a:prstGeom prst="rect">
            <a:avLst/>
          </a:prstGeom>
          <a:noFill/>
        </p:spPr>
        <p:txBody>
          <a:bodyPr wrap="none" rtlCol="0">
            <a:spAutoFit/>
          </a:bodyPr>
          <a:lstStyle/>
          <a:p>
            <a:r>
              <a:rPr lang="en-US" sz="2000" b="1" dirty="0"/>
              <a:t>Bowl.com has more resources available</a:t>
            </a:r>
          </a:p>
        </p:txBody>
      </p:sp>
      <p:pic>
        <p:nvPicPr>
          <p:cNvPr id="10" name="Picture 9" descr="YumaBA.jpg"/>
          <p:cNvPicPr>
            <a:picLocks noChangeAspect="1"/>
          </p:cNvPicPr>
          <p:nvPr/>
        </p:nvPicPr>
        <p:blipFill>
          <a:blip r:embed="rId4" cstate="print"/>
          <a:stretch>
            <a:fillRect/>
          </a:stretch>
        </p:blipFill>
        <p:spPr>
          <a:xfrm>
            <a:off x="7400291" y="135346"/>
            <a:ext cx="1417317" cy="1160054"/>
          </a:xfrm>
          <a:prstGeom prst="rect">
            <a:avLst/>
          </a:prstGeom>
        </p:spPr>
      </p:pic>
      <p:pic>
        <p:nvPicPr>
          <p:cNvPr id="5" name="Picture 4">
            <a:extLst>
              <a:ext uri="{FF2B5EF4-FFF2-40B4-BE49-F238E27FC236}">
                <a16:creationId xmlns:a16="http://schemas.microsoft.com/office/drawing/2014/main" id="{9696D5BB-2560-634E-9362-27C4848B2B7E}"/>
              </a:ext>
            </a:extLst>
          </p:cNvPr>
          <p:cNvPicPr>
            <a:picLocks noChangeAspect="1"/>
          </p:cNvPicPr>
          <p:nvPr/>
        </p:nvPicPr>
        <p:blipFill rotWithShape="1">
          <a:blip r:embed="rId5"/>
          <a:srcRect l="6202" t="23320" r="60001" b="5493"/>
          <a:stretch/>
        </p:blipFill>
        <p:spPr>
          <a:xfrm>
            <a:off x="457200" y="863759"/>
            <a:ext cx="4032386" cy="4775042"/>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6962162" cy="707886"/>
          </a:xfrm>
          <a:prstGeom prst="rect">
            <a:avLst/>
          </a:prstGeom>
          <a:noFill/>
        </p:spPr>
        <p:txBody>
          <a:bodyPr wrap="none" rtlCol="0">
            <a:spAutoFit/>
          </a:bodyPr>
          <a:lstStyle/>
          <a:p>
            <a:r>
              <a:rPr lang="en-US" sz="4000" b="1" dirty="0">
                <a:ln>
                  <a:solidFill>
                    <a:schemeClr val="tx1"/>
                  </a:solidFill>
                </a:ln>
                <a:solidFill>
                  <a:srgbClr val="FF0000"/>
                </a:solidFill>
                <a:latin typeface="Arial" pitchFamily="34" charset="0"/>
                <a:cs typeface="Arial" pitchFamily="34" charset="0"/>
              </a:rPr>
              <a:t>The Musts of League Funds</a:t>
            </a:r>
          </a:p>
        </p:txBody>
      </p:sp>
      <p:sp>
        <p:nvSpPr>
          <p:cNvPr id="18" name="TextBox 17"/>
          <p:cNvSpPr txBox="1"/>
          <p:nvPr/>
        </p:nvSpPr>
        <p:spPr>
          <a:xfrm>
            <a:off x="304800" y="1532215"/>
            <a:ext cx="8686800" cy="4247317"/>
          </a:xfrm>
          <a:prstGeom prst="rect">
            <a:avLst/>
          </a:prstGeom>
          <a:noFill/>
        </p:spPr>
        <p:txBody>
          <a:bodyPr wrap="square" rtlCol="0">
            <a:spAutoFit/>
          </a:bodyPr>
          <a:lstStyle/>
          <a:p>
            <a:pPr>
              <a:buFont typeface="Arial" pitchFamily="34" charset="0"/>
              <a:buChar char="•"/>
            </a:pPr>
            <a:r>
              <a:rPr lang="en-US" sz="2400" b="1" dirty="0">
                <a:latin typeface="Arial" pitchFamily="34" charset="0"/>
                <a:cs typeface="Arial" pitchFamily="34" charset="0"/>
              </a:rPr>
              <a:t>  “MUST” is a key word</a:t>
            </a:r>
          </a:p>
          <a:p>
            <a:pPr>
              <a:buFont typeface="Arial" pitchFamily="34" charset="0"/>
              <a:buChar char="•"/>
            </a:pPr>
            <a:endParaRPr lang="en-US" sz="1000" b="1" dirty="0">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League Account</a:t>
            </a:r>
          </a:p>
          <a:p>
            <a:pPr lvl="1">
              <a:buFont typeface="Arial" pitchFamily="34" charset="0"/>
              <a:buChar char="•"/>
            </a:pPr>
            <a:r>
              <a:rPr lang="en-US" sz="2400" dirty="0"/>
              <a:t> </a:t>
            </a:r>
            <a:r>
              <a:rPr lang="en-US" sz="2400" dirty="0">
                <a:solidFill>
                  <a:srgbClr val="FF0000"/>
                </a:solidFill>
              </a:rPr>
              <a:t> </a:t>
            </a:r>
            <a:r>
              <a:rPr lang="en-US" sz="2400" dirty="0"/>
              <a:t>FDIC Approved Institutions or Equivalent</a:t>
            </a:r>
          </a:p>
          <a:p>
            <a:pPr lvl="2">
              <a:buFont typeface="Arial" pitchFamily="34" charset="0"/>
              <a:buChar char="•"/>
            </a:pPr>
            <a:r>
              <a:rPr lang="en-US" sz="2400" dirty="0">
                <a:solidFill>
                  <a:srgbClr val="FF0000"/>
                </a:solidFill>
              </a:rPr>
              <a:t>  </a:t>
            </a:r>
            <a:r>
              <a:rPr lang="en-US" sz="2400" b="1" dirty="0">
                <a:solidFill>
                  <a:srgbClr val="FF0000"/>
                </a:solidFill>
              </a:rPr>
              <a:t>Bank or Credit Union</a:t>
            </a:r>
          </a:p>
          <a:p>
            <a:pPr lvl="2">
              <a:buFont typeface="Arial" pitchFamily="34" charset="0"/>
              <a:buChar char="•"/>
            </a:pPr>
            <a:endParaRPr lang="en-US" sz="1000" b="1" dirty="0">
              <a:solidFill>
                <a:srgbClr val="FF0000"/>
              </a:solidFill>
            </a:endParaRPr>
          </a:p>
          <a:p>
            <a:pPr lvl="1">
              <a:buFont typeface="Arial" pitchFamily="34" charset="0"/>
              <a:buChar char="•"/>
            </a:pPr>
            <a:r>
              <a:rPr lang="en-US" sz="2400" b="1" dirty="0">
                <a:latin typeface="Arial" pitchFamily="34" charset="0"/>
                <a:cs typeface="Arial" pitchFamily="34" charset="0"/>
              </a:rPr>
              <a:t>  Must be in the Name of the League, </a:t>
            </a:r>
            <a:r>
              <a:rPr lang="en-US" sz="2400" b="1" dirty="0">
                <a:solidFill>
                  <a:srgbClr val="FF0000"/>
                </a:solidFill>
                <a:latin typeface="Arial" pitchFamily="34" charset="0"/>
                <a:cs typeface="Arial" pitchFamily="34" charset="0"/>
              </a:rPr>
              <a:t>not an individual</a:t>
            </a:r>
          </a:p>
          <a:p>
            <a:pPr lvl="1">
              <a:buFont typeface="Arial" pitchFamily="34" charset="0"/>
              <a:buChar char="•"/>
            </a:pPr>
            <a:r>
              <a:rPr lang="en-US" sz="2400" b="1" dirty="0">
                <a:latin typeface="Arial" pitchFamily="34" charset="0"/>
                <a:cs typeface="Arial" pitchFamily="34" charset="0"/>
              </a:rPr>
              <a:t>  Two Officers must sign for any withdrawals</a:t>
            </a:r>
          </a:p>
          <a:p>
            <a:pPr lvl="1">
              <a:buFont typeface="Arial" pitchFamily="34" charset="0"/>
              <a:buChar char="•"/>
            </a:pPr>
            <a:r>
              <a:rPr lang="en-US" sz="2400" b="1" dirty="0">
                <a:latin typeface="Arial" pitchFamily="34" charset="0"/>
                <a:cs typeface="Arial" pitchFamily="34" charset="0"/>
              </a:rPr>
              <a:t>  EIN used to open the account</a:t>
            </a:r>
          </a:p>
          <a:p>
            <a:pPr lvl="2">
              <a:buFont typeface="Arial" pitchFamily="34" charset="0"/>
              <a:buChar char="•"/>
            </a:pPr>
            <a:r>
              <a:rPr lang="en-US" sz="2400" b="1" dirty="0">
                <a:solidFill>
                  <a:srgbClr val="FF0000"/>
                </a:solidFill>
                <a:latin typeface="Arial" pitchFamily="34" charset="0"/>
                <a:cs typeface="Arial" pitchFamily="34" charset="0"/>
              </a:rPr>
              <a:t>  EINs provided by IRS (online is easy and fast)</a:t>
            </a:r>
          </a:p>
          <a:p>
            <a:pPr lvl="2">
              <a:buFont typeface="Arial" pitchFamily="34" charset="0"/>
              <a:buChar char="•"/>
            </a:pPr>
            <a:r>
              <a:rPr lang="en-US" sz="2400" b="1" dirty="0">
                <a:solidFill>
                  <a:srgbClr val="FF0000"/>
                </a:solidFill>
                <a:latin typeface="Arial" pitchFamily="34" charset="0"/>
                <a:cs typeface="Arial" pitchFamily="34" charset="0"/>
              </a:rPr>
              <a:t>  Secretary Tools has a how to guide if needed</a:t>
            </a:r>
          </a:p>
          <a:p>
            <a:pPr lvl="2">
              <a:buFont typeface="Arial" pitchFamily="34" charset="0"/>
              <a:buChar char="•"/>
            </a:pPr>
            <a:r>
              <a:rPr lang="en-US" sz="2400" b="1" dirty="0">
                <a:solidFill>
                  <a:srgbClr val="FF0000"/>
                </a:solidFill>
                <a:latin typeface="Arial" pitchFamily="34" charset="0"/>
                <a:cs typeface="Arial" pitchFamily="34" charset="0"/>
              </a:rPr>
              <a:t>  Transferable, not specific to 1 person</a:t>
            </a:r>
          </a:p>
          <a:p>
            <a:pPr lvl="2">
              <a:buFont typeface="Arial" pitchFamily="34" charset="0"/>
              <a:buChar char="•"/>
            </a:pPr>
            <a:endParaRPr lang="en-US" sz="1000" b="1" dirty="0">
              <a:solidFill>
                <a:srgbClr val="FF0000"/>
              </a:solidFill>
              <a:latin typeface="Arial" pitchFamily="34" charset="0"/>
              <a:cs typeface="Arial" pitchFamily="34" charset="0"/>
            </a:endParaRPr>
          </a:p>
        </p:txBody>
      </p:sp>
      <p:pic>
        <p:nvPicPr>
          <p:cNvPr id="7" name="Picture 6" descr="YumaBA.jpg"/>
          <p:cNvPicPr>
            <a:picLocks noChangeAspect="1"/>
          </p:cNvPicPr>
          <p:nvPr/>
        </p:nvPicPr>
        <p:blipFill>
          <a:blip r:embed="rId4" cstate="print"/>
          <a:stretch>
            <a:fillRect/>
          </a:stretch>
        </p:blipFill>
        <p:spPr>
          <a:xfrm>
            <a:off x="7400291" y="135346"/>
            <a:ext cx="1417317" cy="1160054"/>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6962162" cy="707886"/>
          </a:xfrm>
          <a:prstGeom prst="rect">
            <a:avLst/>
          </a:prstGeom>
          <a:noFill/>
        </p:spPr>
        <p:txBody>
          <a:bodyPr wrap="none" rtlCol="0">
            <a:spAutoFit/>
          </a:bodyPr>
          <a:lstStyle/>
          <a:p>
            <a:r>
              <a:rPr lang="en-US" sz="4000" b="1" dirty="0">
                <a:ln>
                  <a:solidFill>
                    <a:schemeClr val="tx1"/>
                  </a:solidFill>
                </a:ln>
                <a:solidFill>
                  <a:srgbClr val="FF0000"/>
                </a:solidFill>
                <a:latin typeface="Arial" pitchFamily="34" charset="0"/>
                <a:cs typeface="Arial" pitchFamily="34" charset="0"/>
              </a:rPr>
              <a:t>The Musts of League Funds</a:t>
            </a:r>
          </a:p>
        </p:txBody>
      </p:sp>
      <p:sp>
        <p:nvSpPr>
          <p:cNvPr id="18" name="TextBox 17"/>
          <p:cNvSpPr txBox="1"/>
          <p:nvPr/>
        </p:nvSpPr>
        <p:spPr>
          <a:xfrm>
            <a:off x="304800" y="1079480"/>
            <a:ext cx="8686800" cy="4832092"/>
          </a:xfrm>
          <a:prstGeom prst="rect">
            <a:avLst/>
          </a:prstGeom>
          <a:noFill/>
        </p:spPr>
        <p:txBody>
          <a:bodyPr wrap="square" rtlCol="0">
            <a:spAutoFit/>
          </a:bodyPr>
          <a:lstStyle/>
          <a:p>
            <a:pPr>
              <a:buFont typeface="Arial" pitchFamily="34" charset="0"/>
              <a:buChar char="•"/>
            </a:pPr>
            <a:r>
              <a:rPr lang="en-US" sz="2400" b="1" dirty="0">
                <a:latin typeface="Arial" pitchFamily="34" charset="0"/>
                <a:cs typeface="Arial" pitchFamily="34" charset="0"/>
              </a:rPr>
              <a:t>  Deposits</a:t>
            </a:r>
          </a:p>
          <a:p>
            <a:pPr lvl="1">
              <a:buFont typeface="Arial" pitchFamily="34" charset="0"/>
              <a:buChar char="•"/>
            </a:pPr>
            <a:r>
              <a:rPr lang="en-US" sz="2400" dirty="0"/>
              <a:t> </a:t>
            </a:r>
            <a:r>
              <a:rPr lang="en-US" sz="2400" dirty="0">
                <a:solidFill>
                  <a:srgbClr val="FF0000"/>
                </a:solidFill>
              </a:rPr>
              <a:t> </a:t>
            </a:r>
            <a:r>
              <a:rPr lang="en-US" sz="2400" b="1" dirty="0"/>
              <a:t>Made within 7 days of receipt</a:t>
            </a:r>
          </a:p>
          <a:p>
            <a:pPr lvl="2">
              <a:buFont typeface="Arial" pitchFamily="34" charset="0"/>
              <a:buChar char="•"/>
            </a:pPr>
            <a:r>
              <a:rPr lang="en-US" sz="2400" dirty="0">
                <a:solidFill>
                  <a:srgbClr val="FF0000"/>
                </a:solidFill>
              </a:rPr>
              <a:t>  </a:t>
            </a:r>
            <a:r>
              <a:rPr lang="en-US" sz="2400" b="1" dirty="0">
                <a:solidFill>
                  <a:srgbClr val="FF0000"/>
                </a:solidFill>
              </a:rPr>
              <a:t>Includes fees collected from membership dues</a:t>
            </a:r>
          </a:p>
          <a:p>
            <a:pPr lvl="2">
              <a:buFont typeface="Arial" pitchFamily="34" charset="0"/>
              <a:buChar char="•"/>
            </a:pPr>
            <a:r>
              <a:rPr lang="en-US" sz="2400" b="1" dirty="0">
                <a:solidFill>
                  <a:srgbClr val="FF0000"/>
                </a:solidFill>
              </a:rPr>
              <a:t>  Failure negates full bonding insurance coverage</a:t>
            </a:r>
          </a:p>
          <a:p>
            <a:pPr lvl="2">
              <a:buFont typeface="Arial" pitchFamily="34" charset="0"/>
              <a:buChar char="•"/>
            </a:pPr>
            <a:endParaRPr lang="en-US" sz="1000" b="1" dirty="0">
              <a:solidFill>
                <a:srgbClr val="FF0000"/>
              </a:solidFill>
            </a:endParaRPr>
          </a:p>
          <a:p>
            <a:pPr>
              <a:buFont typeface="Arial" pitchFamily="34" charset="0"/>
              <a:buChar char="•"/>
            </a:pPr>
            <a:r>
              <a:rPr lang="en-US" sz="2400" b="1" dirty="0">
                <a:latin typeface="Arial" pitchFamily="34" charset="0"/>
                <a:cs typeface="Arial" pitchFamily="34" charset="0"/>
              </a:rPr>
              <a:t>  Verification</a:t>
            </a:r>
            <a:endParaRPr lang="en-US" sz="2400" b="1" dirty="0">
              <a:solidFill>
                <a:srgbClr val="FF0000"/>
              </a:solidFill>
              <a:latin typeface="Arial" pitchFamily="34" charset="0"/>
              <a:cs typeface="Arial" pitchFamily="34" charset="0"/>
            </a:endParaRPr>
          </a:p>
          <a:p>
            <a:pPr lvl="1">
              <a:buFont typeface="Arial" pitchFamily="34" charset="0"/>
              <a:buChar char="•"/>
            </a:pPr>
            <a:r>
              <a:rPr lang="en-US" sz="2400" b="1" dirty="0">
                <a:latin typeface="Arial" pitchFamily="34" charset="0"/>
                <a:cs typeface="Arial" pitchFamily="34" charset="0"/>
              </a:rPr>
              <a:t>  Statement sent to the League President</a:t>
            </a:r>
          </a:p>
          <a:p>
            <a:pPr lvl="1">
              <a:buFont typeface="Arial" pitchFamily="34" charset="0"/>
              <a:buChar char="•"/>
            </a:pPr>
            <a:r>
              <a:rPr lang="en-US" sz="2400" b="1" dirty="0">
                <a:latin typeface="Arial" pitchFamily="34" charset="0"/>
                <a:cs typeface="Arial" pitchFamily="34" charset="0"/>
              </a:rPr>
              <a:t>  President verifies account monthly</a:t>
            </a:r>
          </a:p>
          <a:p>
            <a:pPr lvl="2">
              <a:buFont typeface="Arial" pitchFamily="34" charset="0"/>
              <a:buChar char="•"/>
            </a:pPr>
            <a:r>
              <a:rPr lang="en-US" sz="2400" b="1" dirty="0">
                <a:solidFill>
                  <a:srgbClr val="FF0000"/>
                </a:solidFill>
                <a:latin typeface="Arial" pitchFamily="34" charset="0"/>
                <a:cs typeface="Arial" pitchFamily="34" charset="0"/>
              </a:rPr>
              <a:t>  verification form available to assist</a:t>
            </a:r>
          </a:p>
          <a:p>
            <a:pPr lvl="2">
              <a:buFont typeface="Arial" pitchFamily="34" charset="0"/>
              <a:buChar char="•"/>
            </a:pPr>
            <a:endParaRPr lang="en-US" sz="1000" b="1" dirty="0">
              <a:solidFill>
                <a:srgbClr val="FF0000"/>
              </a:solidFill>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Withdrawals</a:t>
            </a:r>
          </a:p>
          <a:p>
            <a:pPr lvl="1">
              <a:buFont typeface="Arial" pitchFamily="34" charset="0"/>
              <a:buChar char="•"/>
            </a:pPr>
            <a:r>
              <a:rPr lang="en-US" sz="2400" b="1" dirty="0">
                <a:latin typeface="Arial" pitchFamily="34" charset="0"/>
                <a:cs typeface="Arial" pitchFamily="34" charset="0"/>
              </a:rPr>
              <a:t>  Must have 2 signatures</a:t>
            </a:r>
          </a:p>
          <a:p>
            <a:pPr lvl="1">
              <a:buFont typeface="Arial" pitchFamily="34" charset="0"/>
              <a:buChar char="•"/>
            </a:pPr>
            <a:r>
              <a:rPr lang="en-US" sz="2400" b="1" dirty="0">
                <a:latin typeface="Arial" pitchFamily="34" charset="0"/>
                <a:cs typeface="Arial" pitchFamily="34" charset="0"/>
              </a:rPr>
              <a:t>  Expenses must be approved by the Board or in Rules</a:t>
            </a:r>
          </a:p>
          <a:p>
            <a:pPr lvl="2">
              <a:buFont typeface="Arial" pitchFamily="34" charset="0"/>
              <a:buChar char="•"/>
            </a:pPr>
            <a:r>
              <a:rPr lang="en-US" sz="2400" b="1" dirty="0">
                <a:solidFill>
                  <a:srgbClr val="FF0000"/>
                </a:solidFill>
                <a:latin typeface="Arial" pitchFamily="34" charset="0"/>
                <a:cs typeface="Arial" pitchFamily="34" charset="0"/>
              </a:rPr>
              <a:t>  Other than weekly lineage</a:t>
            </a:r>
          </a:p>
        </p:txBody>
      </p:sp>
      <p:pic>
        <p:nvPicPr>
          <p:cNvPr id="7" name="Picture 6" descr="YumaBA.jpg"/>
          <p:cNvPicPr>
            <a:picLocks noChangeAspect="1"/>
          </p:cNvPicPr>
          <p:nvPr/>
        </p:nvPicPr>
        <p:blipFill>
          <a:blip r:embed="rId4" cstate="print"/>
          <a:stretch>
            <a:fillRect/>
          </a:stretch>
        </p:blipFill>
        <p:spPr>
          <a:xfrm>
            <a:off x="7400291" y="135346"/>
            <a:ext cx="1417317" cy="1160054"/>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6962162" cy="707886"/>
          </a:xfrm>
          <a:prstGeom prst="rect">
            <a:avLst/>
          </a:prstGeom>
          <a:noFill/>
        </p:spPr>
        <p:txBody>
          <a:bodyPr wrap="none" rtlCol="0">
            <a:spAutoFit/>
          </a:bodyPr>
          <a:lstStyle/>
          <a:p>
            <a:r>
              <a:rPr lang="en-US" sz="4000" b="1" dirty="0">
                <a:ln>
                  <a:solidFill>
                    <a:schemeClr val="tx1"/>
                  </a:solidFill>
                </a:ln>
                <a:solidFill>
                  <a:srgbClr val="FF0000"/>
                </a:solidFill>
                <a:latin typeface="Arial" pitchFamily="34" charset="0"/>
                <a:cs typeface="Arial" pitchFamily="34" charset="0"/>
              </a:rPr>
              <a:t>The Musts of League Funds</a:t>
            </a:r>
          </a:p>
        </p:txBody>
      </p:sp>
      <p:sp>
        <p:nvSpPr>
          <p:cNvPr id="18" name="TextBox 17"/>
          <p:cNvSpPr txBox="1"/>
          <p:nvPr/>
        </p:nvSpPr>
        <p:spPr>
          <a:xfrm>
            <a:off x="304800" y="914400"/>
            <a:ext cx="8686800" cy="5201424"/>
          </a:xfrm>
          <a:prstGeom prst="rect">
            <a:avLst/>
          </a:prstGeom>
          <a:noFill/>
        </p:spPr>
        <p:txBody>
          <a:bodyPr wrap="square" rtlCol="0">
            <a:spAutoFit/>
          </a:bodyPr>
          <a:lstStyle/>
          <a:p>
            <a:pPr>
              <a:buFont typeface="Arial" pitchFamily="34" charset="0"/>
              <a:buChar char="•"/>
            </a:pPr>
            <a:r>
              <a:rPr lang="en-US" sz="2400" b="1" dirty="0">
                <a:latin typeface="Arial" pitchFamily="34" charset="0"/>
                <a:cs typeface="Arial" pitchFamily="34" charset="0"/>
              </a:rPr>
              <a:t>  Withdrawals cont.</a:t>
            </a:r>
          </a:p>
          <a:p>
            <a:pPr lvl="1">
              <a:buFont typeface="Arial" pitchFamily="34" charset="0"/>
              <a:buChar char="•"/>
            </a:pPr>
            <a:r>
              <a:rPr lang="en-US" sz="2400" dirty="0"/>
              <a:t> </a:t>
            </a:r>
            <a:r>
              <a:rPr lang="en-US" sz="2400" dirty="0">
                <a:solidFill>
                  <a:srgbClr val="FF0000"/>
                </a:solidFill>
              </a:rPr>
              <a:t> </a:t>
            </a:r>
            <a:r>
              <a:rPr lang="en-US" sz="2400" b="1" dirty="0"/>
              <a:t>Bonding program covers up to $10,000</a:t>
            </a:r>
          </a:p>
          <a:p>
            <a:pPr lvl="1">
              <a:buFont typeface="Arial" pitchFamily="34" charset="0"/>
              <a:buChar char="•"/>
            </a:pPr>
            <a:r>
              <a:rPr lang="en-US" sz="2400" dirty="0"/>
              <a:t>  </a:t>
            </a:r>
            <a:r>
              <a:rPr lang="en-US" sz="2400" b="1" dirty="0"/>
              <a:t>Prize funds greater than $10,000 </a:t>
            </a:r>
          </a:p>
          <a:p>
            <a:pPr lvl="2">
              <a:buFont typeface="Arial" pitchFamily="34" charset="0"/>
              <a:buChar char="•"/>
            </a:pPr>
            <a:r>
              <a:rPr lang="en-US" sz="2400" b="1" dirty="0">
                <a:solidFill>
                  <a:srgbClr val="FF0000"/>
                </a:solidFill>
              </a:rPr>
              <a:t>  USBC recommends payment by checks or money order</a:t>
            </a:r>
          </a:p>
          <a:p>
            <a:pPr lvl="1">
              <a:buFont typeface="Arial" pitchFamily="34" charset="0"/>
              <a:buChar char="•"/>
            </a:pPr>
            <a:r>
              <a:rPr lang="en-US" sz="2400" b="1" dirty="0"/>
              <a:t>  Must distribute prize funds within 7 days after withdrawal</a:t>
            </a:r>
          </a:p>
          <a:p>
            <a:pPr lvl="2">
              <a:buFont typeface="Arial" pitchFamily="34" charset="0"/>
              <a:buChar char="•"/>
            </a:pPr>
            <a:endParaRPr lang="en-US" sz="1000" b="1" dirty="0">
              <a:solidFill>
                <a:srgbClr val="FF0000"/>
              </a:solidFill>
            </a:endParaRPr>
          </a:p>
          <a:p>
            <a:pPr>
              <a:buFont typeface="Arial" pitchFamily="34" charset="0"/>
              <a:buChar char="•"/>
            </a:pPr>
            <a:r>
              <a:rPr lang="en-US" sz="2400" b="1" dirty="0">
                <a:latin typeface="Arial" pitchFamily="34" charset="0"/>
                <a:cs typeface="Arial" pitchFamily="34" charset="0"/>
              </a:rPr>
              <a:t>  Audit</a:t>
            </a:r>
            <a:endParaRPr lang="en-US" sz="2400" b="1" dirty="0">
              <a:solidFill>
                <a:srgbClr val="FF0000"/>
              </a:solidFill>
              <a:latin typeface="Arial" pitchFamily="34" charset="0"/>
              <a:cs typeface="Arial" pitchFamily="34" charset="0"/>
            </a:endParaRPr>
          </a:p>
          <a:p>
            <a:pPr lvl="1">
              <a:buFont typeface="Arial" pitchFamily="34" charset="0"/>
              <a:buChar char="•"/>
            </a:pPr>
            <a:r>
              <a:rPr lang="en-US" sz="2400" b="1" dirty="0">
                <a:latin typeface="Arial" pitchFamily="34" charset="0"/>
                <a:cs typeface="Arial" pitchFamily="34" charset="0"/>
              </a:rPr>
              <a:t>  President appoints audit committee</a:t>
            </a:r>
          </a:p>
          <a:p>
            <a:pPr lvl="1">
              <a:buFont typeface="Arial" pitchFamily="34" charset="0"/>
              <a:buChar char="•"/>
            </a:pPr>
            <a:r>
              <a:rPr lang="en-US" sz="2400" b="1" dirty="0">
                <a:latin typeface="Arial" pitchFamily="34" charset="0"/>
                <a:cs typeface="Arial" pitchFamily="34" charset="0"/>
              </a:rPr>
              <a:t>  At least 1 audit within the last 30 days</a:t>
            </a:r>
          </a:p>
          <a:p>
            <a:pPr lvl="2">
              <a:buFont typeface="Arial" pitchFamily="34" charset="0"/>
              <a:buChar char="•"/>
            </a:pPr>
            <a:r>
              <a:rPr lang="en-US" sz="2400" b="1" dirty="0">
                <a:solidFill>
                  <a:srgbClr val="FF0000"/>
                </a:solidFill>
                <a:latin typeface="Arial" pitchFamily="34" charset="0"/>
                <a:cs typeface="Arial" pitchFamily="34" charset="0"/>
              </a:rPr>
              <a:t>  Audit committee procedures at Bowl.com</a:t>
            </a:r>
          </a:p>
          <a:p>
            <a:pPr lvl="2">
              <a:buFont typeface="Arial" pitchFamily="34" charset="0"/>
              <a:buChar char="•"/>
            </a:pPr>
            <a:endParaRPr lang="en-US" sz="1000" b="1" dirty="0">
              <a:solidFill>
                <a:srgbClr val="FF0000"/>
              </a:solidFill>
              <a:latin typeface="Arial" pitchFamily="34" charset="0"/>
              <a:cs typeface="Arial" pitchFamily="34" charset="0"/>
            </a:endParaRPr>
          </a:p>
          <a:p>
            <a:pPr>
              <a:buFont typeface="Arial" pitchFamily="34" charset="0"/>
              <a:buChar char="•"/>
            </a:pPr>
            <a:r>
              <a:rPr lang="en-US" sz="2400" b="1" dirty="0">
                <a:latin typeface="Arial" pitchFamily="34" charset="0"/>
                <a:cs typeface="Arial" pitchFamily="34" charset="0"/>
              </a:rPr>
              <a:t>  Financial Statements</a:t>
            </a:r>
          </a:p>
          <a:p>
            <a:pPr lvl="1">
              <a:buFont typeface="Arial" pitchFamily="34" charset="0"/>
              <a:buChar char="•"/>
            </a:pPr>
            <a:r>
              <a:rPr lang="en-US" sz="2400" b="1" dirty="0">
                <a:latin typeface="Arial" pitchFamily="34" charset="0"/>
                <a:cs typeface="Arial" pitchFamily="34" charset="0"/>
              </a:rPr>
              <a:t>  Provided to each team captain</a:t>
            </a:r>
          </a:p>
          <a:p>
            <a:pPr lvl="1">
              <a:buFont typeface="Arial" pitchFamily="34" charset="0"/>
              <a:buChar char="•"/>
            </a:pPr>
            <a:r>
              <a:rPr lang="en-US" sz="2400" b="1" dirty="0">
                <a:latin typeface="Arial" pitchFamily="34" charset="0"/>
                <a:cs typeface="Arial" pitchFamily="34" charset="0"/>
              </a:rPr>
              <a:t>  Discloses all monies collected and expenditures</a:t>
            </a:r>
          </a:p>
          <a:p>
            <a:pPr lvl="1">
              <a:buFont typeface="Arial" pitchFamily="34" charset="0"/>
              <a:buChar char="•"/>
            </a:pPr>
            <a:r>
              <a:rPr lang="en-US" sz="2400" b="1" dirty="0">
                <a:solidFill>
                  <a:srgbClr val="FF0000"/>
                </a:solidFill>
                <a:latin typeface="Arial" pitchFamily="34" charset="0"/>
                <a:cs typeface="Arial" pitchFamily="34" charset="0"/>
              </a:rPr>
              <a:t>  Detail of prizes paid to each team &amp; individuals</a:t>
            </a:r>
          </a:p>
        </p:txBody>
      </p:sp>
      <p:pic>
        <p:nvPicPr>
          <p:cNvPr id="7" name="Picture 6" descr="YumaBA.jpg"/>
          <p:cNvPicPr>
            <a:picLocks noChangeAspect="1"/>
          </p:cNvPicPr>
          <p:nvPr/>
        </p:nvPicPr>
        <p:blipFill>
          <a:blip r:embed="rId4" cstate="print"/>
          <a:stretch>
            <a:fillRect/>
          </a:stretch>
        </p:blipFill>
        <p:spPr>
          <a:xfrm>
            <a:off x="7400291" y="135346"/>
            <a:ext cx="1417317" cy="1160054"/>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2877711"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Certification</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609600" y="1451550"/>
            <a:ext cx="8229600" cy="4462760"/>
          </a:xfrm>
          <a:prstGeom prst="rect">
            <a:avLst/>
          </a:prstGeom>
          <a:noFill/>
        </p:spPr>
        <p:txBody>
          <a:bodyPr wrap="square" rtlCol="0">
            <a:spAutoFit/>
          </a:bodyPr>
          <a:lstStyle/>
          <a:p>
            <a:r>
              <a:rPr lang="en-US" sz="3200" b="1" dirty="0"/>
              <a:t>When certifying your league be sure to send the following to the Association Manager </a:t>
            </a:r>
            <a:r>
              <a:rPr lang="en-US" sz="3200" b="1" dirty="0">
                <a:solidFill>
                  <a:srgbClr val="FF0000"/>
                </a:solidFill>
              </a:rPr>
              <a:t>within </a:t>
            </a:r>
            <a:r>
              <a:rPr lang="en-US" sz="3600" b="1" u="sng" dirty="0">
                <a:solidFill>
                  <a:srgbClr val="FF0000"/>
                </a:solidFill>
              </a:rPr>
              <a:t>30 Days</a:t>
            </a:r>
            <a:r>
              <a:rPr lang="en-US" sz="3600" b="1" dirty="0">
                <a:solidFill>
                  <a:srgbClr val="FF0000"/>
                </a:solidFill>
              </a:rPr>
              <a:t> </a:t>
            </a:r>
            <a:r>
              <a:rPr lang="en-US" sz="3200" b="1" dirty="0">
                <a:solidFill>
                  <a:srgbClr val="FF0000"/>
                </a:solidFill>
              </a:rPr>
              <a:t>of the start of your league:</a:t>
            </a:r>
          </a:p>
          <a:p>
            <a:pPr lvl="2">
              <a:buFont typeface="Arial" pitchFamily="34" charset="0"/>
              <a:buChar char="•"/>
            </a:pPr>
            <a:r>
              <a:rPr lang="en-US" sz="3200" b="1" dirty="0"/>
              <a:t>  </a:t>
            </a:r>
            <a:r>
              <a:rPr lang="en-US" sz="2800" b="1" dirty="0"/>
              <a:t>Completed League Application – Original Only</a:t>
            </a:r>
            <a:br>
              <a:rPr lang="en-US" sz="2800" b="1" dirty="0"/>
            </a:br>
            <a:r>
              <a:rPr lang="en-US" sz="1200" b="1" dirty="0"/>
              <a:t> </a:t>
            </a:r>
          </a:p>
          <a:p>
            <a:pPr lvl="2">
              <a:buFont typeface="Arial" pitchFamily="34" charset="0"/>
              <a:buChar char="•"/>
            </a:pPr>
            <a:r>
              <a:rPr lang="en-US" sz="2800" b="1" dirty="0"/>
              <a:t>  Completed Membership Cards</a:t>
            </a:r>
            <a:br>
              <a:rPr lang="en-US" sz="2800" b="1" dirty="0"/>
            </a:br>
            <a:r>
              <a:rPr lang="en-US" sz="1200" b="1" dirty="0"/>
              <a:t> </a:t>
            </a:r>
          </a:p>
          <a:p>
            <a:pPr lvl="2">
              <a:buFont typeface="Arial" pitchFamily="34" charset="0"/>
              <a:buChar char="•"/>
            </a:pPr>
            <a:r>
              <a:rPr lang="en-US" sz="2800" b="1" dirty="0"/>
              <a:t>  Membership fees for all bowlers purchasing</a:t>
            </a:r>
            <a:br>
              <a:rPr lang="en-US" sz="2800" b="1" dirty="0"/>
            </a:br>
            <a:r>
              <a:rPr lang="en-US" sz="2800" b="1" dirty="0"/>
              <a:t>   memberships in your league</a:t>
            </a:r>
            <a:br>
              <a:rPr lang="en-US" sz="2800" b="1" dirty="0"/>
            </a:br>
            <a:r>
              <a:rPr lang="en-US" sz="1200" b="1" dirty="0"/>
              <a:t> </a:t>
            </a:r>
          </a:p>
          <a:p>
            <a:pPr lvl="2">
              <a:buFont typeface="Arial" pitchFamily="34" charset="0"/>
              <a:buChar char="•"/>
            </a:pPr>
            <a:endParaRPr lang="en-US" sz="3200" b="1" dirty="0"/>
          </a:p>
        </p:txBody>
      </p:sp>
      <p:pic>
        <p:nvPicPr>
          <p:cNvPr id="9" name="Picture 8" descr="YumaBA.jpg"/>
          <p:cNvPicPr>
            <a:picLocks noChangeAspect="1"/>
          </p:cNvPicPr>
          <p:nvPr/>
        </p:nvPicPr>
        <p:blipFill>
          <a:blip r:embed="rId4" cstate="print"/>
          <a:stretch>
            <a:fillRect/>
          </a:stretch>
        </p:blipFill>
        <p:spPr>
          <a:xfrm>
            <a:off x="7400291" y="135346"/>
            <a:ext cx="1417317" cy="1160054"/>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3826689"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Secretary Duties</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457200" y="1451550"/>
            <a:ext cx="8229600" cy="3170099"/>
          </a:xfrm>
          <a:prstGeom prst="rect">
            <a:avLst/>
          </a:prstGeom>
          <a:noFill/>
        </p:spPr>
        <p:txBody>
          <a:bodyPr wrap="square" rtlCol="0">
            <a:spAutoFit/>
          </a:bodyPr>
          <a:lstStyle/>
          <a:p>
            <a:r>
              <a:rPr lang="en-US" sz="3200" b="1" dirty="0"/>
              <a:t>ALL bowlers must complete a Membership Card in every league they bowl in!  This Includes:</a:t>
            </a:r>
            <a:br>
              <a:rPr lang="en-US" sz="3200" b="1" dirty="0"/>
            </a:br>
            <a:r>
              <a:rPr lang="en-US" sz="1600" b="1" dirty="0"/>
              <a:t>  </a:t>
            </a:r>
          </a:p>
          <a:p>
            <a:pPr lvl="1">
              <a:buFont typeface="Arial" pitchFamily="34" charset="0"/>
              <a:buChar char="•"/>
            </a:pPr>
            <a:r>
              <a:rPr lang="en-US" sz="3200" b="1" dirty="0"/>
              <a:t>  </a:t>
            </a:r>
            <a:r>
              <a:rPr lang="en-US" sz="3200" b="1" dirty="0">
                <a:solidFill>
                  <a:srgbClr val="FF0000"/>
                </a:solidFill>
              </a:rPr>
              <a:t>Late Comers</a:t>
            </a:r>
            <a:r>
              <a:rPr lang="en-US" sz="3200" b="1" dirty="0"/>
              <a:t/>
            </a:r>
            <a:br>
              <a:rPr lang="en-US" sz="3200" b="1" dirty="0"/>
            </a:br>
            <a:r>
              <a:rPr lang="en-US" sz="1200" b="1" dirty="0"/>
              <a:t>  </a:t>
            </a:r>
          </a:p>
          <a:p>
            <a:pPr lvl="1">
              <a:buFont typeface="Arial" pitchFamily="34" charset="0"/>
              <a:buChar char="•"/>
            </a:pPr>
            <a:r>
              <a:rPr lang="en-US" sz="3200" b="1" dirty="0"/>
              <a:t>  </a:t>
            </a:r>
            <a:r>
              <a:rPr lang="en-US" sz="3200" b="1" dirty="0">
                <a:solidFill>
                  <a:srgbClr val="FF0000"/>
                </a:solidFill>
              </a:rPr>
              <a:t>Subs</a:t>
            </a:r>
            <a:br>
              <a:rPr lang="en-US" sz="3200" b="1" dirty="0">
                <a:solidFill>
                  <a:srgbClr val="FF0000"/>
                </a:solidFill>
              </a:rPr>
            </a:br>
            <a:r>
              <a:rPr lang="en-US" sz="1200" b="1" dirty="0">
                <a:solidFill>
                  <a:srgbClr val="FF0000"/>
                </a:solidFill>
              </a:rPr>
              <a:t>  </a:t>
            </a:r>
          </a:p>
          <a:p>
            <a:pPr lvl="1">
              <a:buFont typeface="Arial" pitchFamily="34" charset="0"/>
              <a:buChar char="•"/>
            </a:pPr>
            <a:r>
              <a:rPr lang="en-US" sz="3200" b="1" dirty="0"/>
              <a:t>  </a:t>
            </a:r>
            <a:r>
              <a:rPr lang="en-US" sz="3200" b="1" dirty="0">
                <a:solidFill>
                  <a:srgbClr val="FF0000"/>
                </a:solidFill>
              </a:rPr>
              <a:t>Lifetime Members</a:t>
            </a:r>
          </a:p>
        </p:txBody>
      </p:sp>
      <p:sp>
        <p:nvSpPr>
          <p:cNvPr id="9" name="TextBox 8"/>
          <p:cNvSpPr txBox="1"/>
          <p:nvPr/>
        </p:nvSpPr>
        <p:spPr>
          <a:xfrm>
            <a:off x="457200" y="4561582"/>
            <a:ext cx="8686800" cy="954107"/>
          </a:xfrm>
          <a:prstGeom prst="rect">
            <a:avLst/>
          </a:prstGeom>
          <a:noFill/>
        </p:spPr>
        <p:txBody>
          <a:bodyPr wrap="square" rtlCol="0">
            <a:spAutoFit/>
          </a:bodyPr>
          <a:lstStyle/>
          <a:p>
            <a:r>
              <a:rPr lang="en-US" sz="3200" b="1" dirty="0"/>
              <a:t>Submit additional cards along with any fees due                                           </a:t>
            </a:r>
            <a:r>
              <a:rPr lang="en-US" sz="2400" b="1" dirty="0"/>
              <a:t>(if applicable)</a:t>
            </a:r>
          </a:p>
        </p:txBody>
      </p:sp>
      <p:pic>
        <p:nvPicPr>
          <p:cNvPr id="13" name="Picture 12" descr="YumaBA.jpg"/>
          <p:cNvPicPr>
            <a:picLocks noChangeAspect="1"/>
          </p:cNvPicPr>
          <p:nvPr/>
        </p:nvPicPr>
        <p:blipFill>
          <a:blip r:embed="rId4" cstate="print"/>
          <a:stretch>
            <a:fillRect/>
          </a:stretch>
        </p:blipFill>
        <p:spPr>
          <a:xfrm>
            <a:off x="7400291" y="135346"/>
            <a:ext cx="1417317" cy="1160054"/>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5109091"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End-of-Season Duties</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609600" y="1447800"/>
            <a:ext cx="8077200" cy="4185761"/>
          </a:xfrm>
          <a:prstGeom prst="rect">
            <a:avLst/>
          </a:prstGeom>
          <a:noFill/>
        </p:spPr>
        <p:txBody>
          <a:bodyPr wrap="square" rtlCol="0">
            <a:spAutoFit/>
          </a:bodyPr>
          <a:lstStyle/>
          <a:p>
            <a:pPr>
              <a:buFont typeface="Arial" pitchFamily="34" charset="0"/>
              <a:buChar char="•"/>
            </a:pPr>
            <a:r>
              <a:rPr lang="en-US" sz="3200" b="1" dirty="0"/>
              <a:t>  Be sure you have submitted Membership</a:t>
            </a:r>
            <a:br>
              <a:rPr lang="en-US" sz="3200" b="1" dirty="0"/>
            </a:br>
            <a:r>
              <a:rPr lang="en-US" sz="3200" b="1" dirty="0"/>
              <a:t>    Cards and fees for ALL bowlers</a:t>
            </a:r>
          </a:p>
          <a:p>
            <a:r>
              <a:rPr lang="en-US" b="1" dirty="0"/>
              <a:t>  </a:t>
            </a:r>
          </a:p>
          <a:p>
            <a:pPr>
              <a:buFont typeface="Arial" pitchFamily="34" charset="0"/>
              <a:buChar char="•"/>
            </a:pPr>
            <a:r>
              <a:rPr lang="en-US" sz="3200" b="1" dirty="0"/>
              <a:t>  </a:t>
            </a:r>
            <a:r>
              <a:rPr lang="en-US" sz="3200" b="1" dirty="0" smtClean="0"/>
              <a:t>Prepare your Financial Statement for the</a:t>
            </a:r>
            <a:br>
              <a:rPr lang="en-US" sz="3200" b="1" dirty="0" smtClean="0"/>
            </a:br>
            <a:r>
              <a:rPr lang="en-US" sz="3200" b="1" dirty="0" smtClean="0"/>
              <a:t>    league members</a:t>
            </a:r>
            <a:r>
              <a:rPr lang="en-US" sz="3200" b="1" dirty="0"/>
              <a:t/>
            </a:r>
            <a:br>
              <a:rPr lang="en-US" sz="3200" b="1" dirty="0"/>
            </a:br>
            <a:r>
              <a:rPr lang="en-US" sz="1200" b="1" dirty="0"/>
              <a:t>  </a:t>
            </a:r>
          </a:p>
          <a:p>
            <a:pPr>
              <a:buFont typeface="Arial" pitchFamily="34" charset="0"/>
              <a:buChar char="•"/>
            </a:pPr>
            <a:r>
              <a:rPr lang="en-US" sz="3200" b="1" dirty="0"/>
              <a:t>  </a:t>
            </a:r>
            <a:r>
              <a:rPr lang="en-US" sz="3200" b="1" dirty="0" smtClean="0"/>
              <a:t>Conduct end of season League Meeting</a:t>
            </a:r>
            <a:br>
              <a:rPr lang="en-US" sz="3200" b="1" dirty="0" smtClean="0"/>
            </a:br>
            <a:r>
              <a:rPr lang="en-US" sz="3200" b="1" dirty="0" smtClean="0"/>
              <a:t>	- Elect Officers for Next Season</a:t>
            </a:r>
            <a:r>
              <a:rPr lang="en-US" sz="3200" b="1" dirty="0"/>
              <a:t/>
            </a:r>
            <a:br>
              <a:rPr lang="en-US" sz="3200" b="1" dirty="0"/>
            </a:br>
            <a:r>
              <a:rPr lang="en-US" sz="1200" b="1" dirty="0"/>
              <a:t>  </a:t>
            </a:r>
          </a:p>
          <a:p>
            <a:pPr>
              <a:buFont typeface="Arial" pitchFamily="34" charset="0"/>
              <a:buChar char="•"/>
            </a:pPr>
            <a:r>
              <a:rPr lang="en-US" sz="3200" b="1" dirty="0"/>
              <a:t> </a:t>
            </a:r>
            <a:r>
              <a:rPr lang="en-US" sz="3200" b="1" dirty="0" smtClean="0"/>
              <a:t> </a:t>
            </a:r>
            <a:r>
              <a:rPr lang="en-US" sz="3200" b="1" dirty="0" smtClean="0"/>
              <a:t>Distribute </a:t>
            </a:r>
            <a:r>
              <a:rPr lang="en-US" sz="3200" b="1" dirty="0" err="1"/>
              <a:t>Prizefund</a:t>
            </a:r>
            <a:r>
              <a:rPr lang="en-US" sz="3200" b="1" dirty="0"/>
              <a:t> for the League</a:t>
            </a:r>
            <a:endParaRPr lang="en-US" sz="3200" b="1" dirty="0">
              <a:solidFill>
                <a:srgbClr val="FF0000"/>
              </a:solidFill>
            </a:endParaRPr>
          </a:p>
        </p:txBody>
      </p:sp>
      <p:pic>
        <p:nvPicPr>
          <p:cNvPr id="9" name="Picture 8" descr="YumaBA.jpg"/>
          <p:cNvPicPr>
            <a:picLocks noChangeAspect="1"/>
          </p:cNvPicPr>
          <p:nvPr/>
        </p:nvPicPr>
        <p:blipFill>
          <a:blip r:embed="rId4" cstate="print"/>
          <a:stretch>
            <a:fillRect/>
          </a:stretch>
        </p:blipFill>
        <p:spPr>
          <a:xfrm>
            <a:off x="7400291" y="135346"/>
            <a:ext cx="1417317" cy="1160054"/>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5340116"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League Officer Training</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0" y="990600"/>
            <a:ext cx="8839200" cy="1200329"/>
          </a:xfrm>
          <a:prstGeom prst="rect">
            <a:avLst/>
          </a:prstGeom>
          <a:noFill/>
        </p:spPr>
        <p:txBody>
          <a:bodyPr wrap="square" rtlCol="0">
            <a:spAutoFit/>
          </a:bodyPr>
          <a:lstStyle/>
          <a:p>
            <a:pPr algn="ctr"/>
            <a:r>
              <a:rPr lang="en-US" sz="3600" b="1" dirty="0">
                <a:latin typeface="Arial" pitchFamily="34" charset="0"/>
                <a:cs typeface="Arial" pitchFamily="34" charset="0"/>
              </a:rPr>
              <a:t>  Video Training for the  </a:t>
            </a:r>
            <a:br>
              <a:rPr lang="en-US" sz="3600" b="1" dirty="0">
                <a:latin typeface="Arial" pitchFamily="34" charset="0"/>
                <a:cs typeface="Arial" pitchFamily="34" charset="0"/>
              </a:rPr>
            </a:br>
            <a:r>
              <a:rPr lang="en-US" sz="3600" b="1" dirty="0">
                <a:latin typeface="Arial" pitchFamily="34" charset="0"/>
                <a:cs typeface="Arial" pitchFamily="34" charset="0"/>
              </a:rPr>
              <a:t>  LEAGUE OFFICERS</a:t>
            </a:r>
          </a:p>
        </p:txBody>
      </p:sp>
      <p:sp>
        <p:nvSpPr>
          <p:cNvPr id="9" name="Rectangle 8"/>
          <p:cNvSpPr/>
          <p:nvPr/>
        </p:nvSpPr>
        <p:spPr>
          <a:xfrm>
            <a:off x="457200" y="2133600"/>
            <a:ext cx="8458200" cy="1107996"/>
          </a:xfrm>
          <a:prstGeom prst="rect">
            <a:avLst/>
          </a:prstGeom>
        </p:spPr>
        <p:txBody>
          <a:bodyPr wrap="square">
            <a:spAutoFit/>
          </a:bodyPr>
          <a:lstStyle/>
          <a:p>
            <a:r>
              <a:rPr lang="en-US" sz="2200" b="1" dirty="0">
                <a:solidFill>
                  <a:srgbClr val="FF0000"/>
                </a:solidFill>
                <a:latin typeface="Arial" pitchFamily="34" charset="0"/>
                <a:cs typeface="Arial" pitchFamily="34" charset="0"/>
              </a:rPr>
              <a:t>Do you know the ins and outs of your current position as a league secretary, treasurer or president? Do you sometimes feel you could be doing a better job with your league duties? </a:t>
            </a:r>
          </a:p>
        </p:txBody>
      </p:sp>
      <p:sp>
        <p:nvSpPr>
          <p:cNvPr id="13" name="TextBox 12"/>
          <p:cNvSpPr txBox="1"/>
          <p:nvPr/>
        </p:nvSpPr>
        <p:spPr>
          <a:xfrm>
            <a:off x="533400" y="3600271"/>
            <a:ext cx="3490058" cy="1569660"/>
          </a:xfrm>
          <a:prstGeom prst="rect">
            <a:avLst/>
          </a:prstGeom>
          <a:noFill/>
        </p:spPr>
        <p:txBody>
          <a:bodyPr wrap="none" rtlCol="0">
            <a:spAutoFit/>
          </a:bodyPr>
          <a:lstStyle/>
          <a:p>
            <a:pPr>
              <a:buFont typeface="Arial" pitchFamily="34" charset="0"/>
              <a:buChar char="•"/>
            </a:pPr>
            <a:r>
              <a:rPr lang="en-US" sz="2400" b="1" dirty="0">
                <a:solidFill>
                  <a:srgbClr val="FF0000"/>
                </a:solidFill>
              </a:rPr>
              <a:t>  League Secretary</a:t>
            </a:r>
          </a:p>
          <a:p>
            <a:pPr>
              <a:buFont typeface="Arial" pitchFamily="34" charset="0"/>
              <a:buChar char="•"/>
            </a:pPr>
            <a:r>
              <a:rPr lang="en-US" sz="2400" b="1" dirty="0">
                <a:solidFill>
                  <a:srgbClr val="FF0000"/>
                </a:solidFill>
              </a:rPr>
              <a:t>  League Treasurer</a:t>
            </a:r>
          </a:p>
          <a:p>
            <a:pPr>
              <a:buFont typeface="Arial" pitchFamily="34" charset="0"/>
              <a:buChar char="•"/>
            </a:pPr>
            <a:r>
              <a:rPr lang="en-US" sz="2400" b="1" dirty="0">
                <a:solidFill>
                  <a:srgbClr val="FF0000"/>
                </a:solidFill>
              </a:rPr>
              <a:t>  League President</a:t>
            </a:r>
          </a:p>
          <a:p>
            <a:pPr>
              <a:buFont typeface="Arial" pitchFamily="34" charset="0"/>
              <a:buChar char="•"/>
            </a:pPr>
            <a:r>
              <a:rPr lang="en-US" sz="2400" b="1" dirty="0">
                <a:solidFill>
                  <a:srgbClr val="FF0000"/>
                </a:solidFill>
              </a:rPr>
              <a:t>  League Officer Elections</a:t>
            </a:r>
          </a:p>
        </p:txBody>
      </p:sp>
      <p:sp>
        <p:nvSpPr>
          <p:cNvPr id="14" name="Rounded Rectangle 13"/>
          <p:cNvSpPr/>
          <p:nvPr/>
        </p:nvSpPr>
        <p:spPr>
          <a:xfrm>
            <a:off x="394854" y="3595254"/>
            <a:ext cx="3719945" cy="1537855"/>
          </a:xfrm>
          <a:prstGeom prst="round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YumaBA.jpg"/>
          <p:cNvPicPr>
            <a:picLocks noChangeAspect="1"/>
          </p:cNvPicPr>
          <p:nvPr/>
        </p:nvPicPr>
        <p:blipFill>
          <a:blip r:embed="rId4" cstate="print"/>
          <a:stretch>
            <a:fillRect/>
          </a:stretch>
        </p:blipFill>
        <p:spPr>
          <a:xfrm>
            <a:off x="7400291" y="135346"/>
            <a:ext cx="1417317" cy="1160054"/>
          </a:xfrm>
          <a:prstGeom prst="rect">
            <a:avLst/>
          </a:prstGeom>
        </p:spPr>
      </p:pic>
      <p:sp>
        <p:nvSpPr>
          <p:cNvPr id="17" name="Rectangle 16"/>
          <p:cNvSpPr/>
          <p:nvPr/>
        </p:nvSpPr>
        <p:spPr>
          <a:xfrm>
            <a:off x="609600" y="5421868"/>
            <a:ext cx="7848600" cy="369332"/>
          </a:xfrm>
          <a:prstGeom prst="rect">
            <a:avLst/>
          </a:prstGeom>
        </p:spPr>
        <p:txBody>
          <a:bodyPr wrap="square">
            <a:spAutoFit/>
          </a:bodyPr>
          <a:lstStyle/>
          <a:p>
            <a:r>
              <a:rPr lang="en-US" b="1" dirty="0"/>
              <a:t>https://www.bowl.com/Associations/Association_Home/ARC-LeagueResources/</a:t>
            </a:r>
          </a:p>
        </p:txBody>
      </p:sp>
      <p:sp>
        <p:nvSpPr>
          <p:cNvPr id="18" name="Rectangle 17"/>
          <p:cNvSpPr/>
          <p:nvPr/>
        </p:nvSpPr>
        <p:spPr>
          <a:xfrm>
            <a:off x="4419600" y="3798094"/>
            <a:ext cx="4572000" cy="1231106"/>
          </a:xfrm>
          <a:prstGeom prst="rect">
            <a:avLst/>
          </a:prstGeom>
        </p:spPr>
        <p:txBody>
          <a:bodyPr wrap="square">
            <a:spAutoFit/>
          </a:bodyPr>
          <a:lstStyle/>
          <a:p>
            <a:r>
              <a:rPr lang="en-US" b="1" dirty="0"/>
              <a:t>All these training videos can be seen on bowl.com at the following website address.  </a:t>
            </a:r>
          </a:p>
          <a:p>
            <a:endParaRPr lang="en-US" b="1" dirty="0"/>
          </a:p>
          <a:p>
            <a:r>
              <a:rPr lang="en-US" sz="2000" b="1" dirty="0">
                <a:solidFill>
                  <a:srgbClr val="003D7E"/>
                </a:solidFill>
              </a:rPr>
              <a:t>These training videos are free of charge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0" y="228600"/>
            <a:ext cx="7161128"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Yuma USBC Community Events</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457200" y="838200"/>
            <a:ext cx="8382000" cy="5016758"/>
          </a:xfrm>
          <a:prstGeom prst="rect">
            <a:avLst/>
          </a:prstGeom>
          <a:noFill/>
        </p:spPr>
        <p:txBody>
          <a:bodyPr wrap="square" rtlCol="0">
            <a:spAutoFit/>
          </a:bodyPr>
          <a:lstStyle/>
          <a:p>
            <a:pPr>
              <a:buFont typeface="Arial" pitchFamily="34" charset="0"/>
              <a:buChar char="•"/>
            </a:pPr>
            <a:r>
              <a:rPr lang="en-US" sz="3200" b="1" dirty="0"/>
              <a:t>  September is Suicide Prevention Month</a:t>
            </a:r>
          </a:p>
          <a:p>
            <a:pPr lvl="1">
              <a:buFont typeface="Arial" pitchFamily="34" charset="0"/>
              <a:buChar char="•"/>
            </a:pPr>
            <a:r>
              <a:rPr lang="en-US" sz="3200" b="1" dirty="0">
                <a:solidFill>
                  <a:srgbClr val="FF0000"/>
                </a:solidFill>
              </a:rPr>
              <a:t>  Suicide Prevention Tournament (Sep </a:t>
            </a:r>
            <a:r>
              <a:rPr lang="en-US" sz="3200" b="1" dirty="0" smtClean="0">
                <a:solidFill>
                  <a:srgbClr val="FF0000"/>
                </a:solidFill>
              </a:rPr>
              <a:t>26</a:t>
            </a:r>
            <a:r>
              <a:rPr lang="en-US" sz="3200" b="1" baseline="30000" dirty="0" smtClean="0">
                <a:solidFill>
                  <a:srgbClr val="FF0000"/>
                </a:solidFill>
              </a:rPr>
              <a:t>th</a:t>
            </a:r>
            <a:r>
              <a:rPr lang="en-US" sz="3200" b="1" dirty="0">
                <a:solidFill>
                  <a:srgbClr val="FF0000"/>
                </a:solidFill>
              </a:rPr>
              <a:t>)</a:t>
            </a:r>
            <a:endParaRPr lang="en-US" sz="1200" b="1" dirty="0"/>
          </a:p>
          <a:p>
            <a:pPr>
              <a:buFont typeface="Arial" pitchFamily="34" charset="0"/>
              <a:buChar char="•"/>
            </a:pPr>
            <a:r>
              <a:rPr lang="en-US" sz="3200" b="1" dirty="0"/>
              <a:t>  October is Breast Cancer Awareness Month</a:t>
            </a:r>
          </a:p>
          <a:p>
            <a:pPr lvl="1">
              <a:buFont typeface="Arial" pitchFamily="34" charset="0"/>
              <a:buChar char="•"/>
            </a:pPr>
            <a:r>
              <a:rPr lang="en-US" sz="3200" b="1" dirty="0">
                <a:solidFill>
                  <a:srgbClr val="FF0000"/>
                </a:solidFill>
              </a:rPr>
              <a:t>  SGK Tournament (Oct </a:t>
            </a:r>
            <a:r>
              <a:rPr lang="en-US" sz="3200" b="1" dirty="0" smtClean="0">
                <a:solidFill>
                  <a:srgbClr val="FF0000"/>
                </a:solidFill>
              </a:rPr>
              <a:t>10</a:t>
            </a:r>
            <a:r>
              <a:rPr lang="en-US" sz="3200" b="1" baseline="30000" dirty="0" smtClean="0">
                <a:solidFill>
                  <a:srgbClr val="FF0000"/>
                </a:solidFill>
              </a:rPr>
              <a:t>th</a:t>
            </a:r>
            <a:r>
              <a:rPr lang="en-US" sz="3200" b="1" dirty="0">
                <a:solidFill>
                  <a:srgbClr val="FF0000"/>
                </a:solidFill>
              </a:rPr>
              <a:t>)</a:t>
            </a:r>
          </a:p>
          <a:p>
            <a:pPr>
              <a:buFont typeface="Arial" pitchFamily="34" charset="0"/>
              <a:buChar char="•"/>
            </a:pPr>
            <a:r>
              <a:rPr lang="en-US" sz="3200" b="1" dirty="0"/>
              <a:t> BVL Soldier Pins during November 1</a:t>
            </a:r>
            <a:r>
              <a:rPr lang="en-US" sz="3200" b="1" baseline="30000" dirty="0"/>
              <a:t>st</a:t>
            </a:r>
            <a:r>
              <a:rPr lang="en-US" sz="3200" b="1" dirty="0"/>
              <a:t> – 8</a:t>
            </a:r>
            <a:r>
              <a:rPr lang="en-US" sz="3200" b="1" baseline="30000" dirty="0"/>
              <a:t>th</a:t>
            </a:r>
            <a:r>
              <a:rPr lang="en-US" sz="3200" b="1" dirty="0"/>
              <a:t> </a:t>
            </a:r>
            <a:r>
              <a:rPr lang="en-US" sz="3200" b="1" dirty="0">
                <a:solidFill>
                  <a:srgbClr val="FF0000"/>
                </a:solidFill>
              </a:rPr>
              <a:t> </a:t>
            </a:r>
          </a:p>
          <a:p>
            <a:pPr lvl="1">
              <a:buFont typeface="Arial" pitchFamily="34" charset="0"/>
              <a:buChar char="•"/>
            </a:pPr>
            <a:r>
              <a:rPr lang="en-US" sz="3200" b="1" dirty="0">
                <a:solidFill>
                  <a:srgbClr val="FF0000"/>
                </a:solidFill>
              </a:rPr>
              <a:t> </a:t>
            </a:r>
            <a:r>
              <a:rPr lang="en-US" sz="3200" b="1" dirty="0"/>
              <a:t> </a:t>
            </a:r>
            <a:r>
              <a:rPr lang="en-US" sz="3200" b="1" dirty="0" smtClean="0">
                <a:solidFill>
                  <a:srgbClr val="FF0000"/>
                </a:solidFill>
              </a:rPr>
              <a:t>Pins posted on bulletin board</a:t>
            </a:r>
            <a:endParaRPr lang="en-US" sz="1200" b="1" dirty="0">
              <a:solidFill>
                <a:srgbClr val="FF0000"/>
              </a:solidFill>
            </a:endParaRPr>
          </a:p>
          <a:p>
            <a:pPr>
              <a:buFont typeface="Arial" pitchFamily="34" charset="0"/>
              <a:buChar char="•"/>
            </a:pPr>
            <a:r>
              <a:rPr lang="en-US" sz="3200" b="1" dirty="0"/>
              <a:t>  November Food Drive </a:t>
            </a:r>
            <a:r>
              <a:rPr lang="en-US" sz="3200" b="1" dirty="0" smtClean="0"/>
              <a:t>15</a:t>
            </a:r>
            <a:r>
              <a:rPr lang="en-US" sz="3200" b="1" baseline="30000" dirty="0" smtClean="0"/>
              <a:t>th</a:t>
            </a:r>
            <a:r>
              <a:rPr lang="en-US" sz="3200" b="1" dirty="0" smtClean="0"/>
              <a:t> </a:t>
            </a:r>
            <a:r>
              <a:rPr lang="en-US" sz="3200" b="1" dirty="0"/>
              <a:t>-</a:t>
            </a:r>
            <a:r>
              <a:rPr lang="en-US" sz="3200" b="1" dirty="0" smtClean="0"/>
              <a:t>21st </a:t>
            </a:r>
            <a:endParaRPr lang="en-US" sz="3200" b="1" dirty="0"/>
          </a:p>
          <a:p>
            <a:pPr lvl="1">
              <a:buFont typeface="Arial" pitchFamily="34" charset="0"/>
              <a:buChar char="•"/>
            </a:pPr>
            <a:r>
              <a:rPr lang="en-US" sz="3200" b="1" dirty="0">
                <a:solidFill>
                  <a:srgbClr val="FF0000"/>
                </a:solidFill>
              </a:rPr>
              <a:t>  Turkey-shoot Tournament (Nov </a:t>
            </a:r>
            <a:r>
              <a:rPr lang="en-US" sz="3200" b="1" dirty="0" smtClean="0">
                <a:solidFill>
                  <a:srgbClr val="FF0000"/>
                </a:solidFill>
              </a:rPr>
              <a:t>21st)</a:t>
            </a:r>
            <a:endParaRPr lang="en-US" sz="3200" b="1" dirty="0">
              <a:solidFill>
                <a:srgbClr val="FF0000"/>
              </a:solidFill>
            </a:endParaRPr>
          </a:p>
          <a:p>
            <a:pPr>
              <a:buFont typeface="Arial" pitchFamily="34" charset="0"/>
              <a:buChar char="•"/>
            </a:pPr>
            <a:r>
              <a:rPr lang="en-US" sz="3200" b="1" dirty="0"/>
              <a:t>Toys 4 Tots </a:t>
            </a:r>
            <a:r>
              <a:rPr lang="en-US" sz="3200" b="1" dirty="0" smtClean="0"/>
              <a:t>Collection Nov 29th </a:t>
            </a:r>
            <a:r>
              <a:rPr lang="en-US" sz="3200" b="1" dirty="0"/>
              <a:t>– </a:t>
            </a:r>
            <a:r>
              <a:rPr lang="en-US" sz="3200" b="1" dirty="0" smtClean="0"/>
              <a:t>Dec 5</a:t>
            </a:r>
            <a:r>
              <a:rPr lang="en-US" sz="3200" b="1" baseline="30000" dirty="0" smtClean="0"/>
              <a:t>th</a:t>
            </a:r>
            <a:r>
              <a:rPr lang="en-US" sz="3200" b="1" dirty="0" smtClean="0"/>
              <a:t>  </a:t>
            </a:r>
            <a:endParaRPr lang="en-US" sz="3200" b="1" dirty="0"/>
          </a:p>
          <a:p>
            <a:pPr lvl="1">
              <a:buFont typeface="Arial" pitchFamily="34" charset="0"/>
              <a:buChar char="•"/>
            </a:pPr>
            <a:r>
              <a:rPr lang="en-US" sz="3200" b="1" dirty="0">
                <a:solidFill>
                  <a:srgbClr val="FF0000"/>
                </a:solidFill>
              </a:rPr>
              <a:t>  Toys for Tots Tournament (Dec </a:t>
            </a:r>
            <a:r>
              <a:rPr lang="en-US" sz="3200" b="1" dirty="0" smtClean="0">
                <a:solidFill>
                  <a:srgbClr val="FF0000"/>
                </a:solidFill>
              </a:rPr>
              <a:t>5</a:t>
            </a:r>
            <a:r>
              <a:rPr lang="en-US" sz="3200" b="1" baseline="30000" dirty="0" smtClean="0">
                <a:solidFill>
                  <a:srgbClr val="FF0000"/>
                </a:solidFill>
              </a:rPr>
              <a:t>th</a:t>
            </a:r>
            <a:r>
              <a:rPr lang="en-US" sz="3200" b="1" dirty="0">
                <a:solidFill>
                  <a:srgbClr val="FF0000"/>
                </a:solidFill>
              </a:rPr>
              <a:t>)</a:t>
            </a:r>
          </a:p>
        </p:txBody>
      </p:sp>
      <p:pic>
        <p:nvPicPr>
          <p:cNvPr id="9" name="Picture 8" descr="YumaBA.jpg"/>
          <p:cNvPicPr>
            <a:picLocks noChangeAspect="1"/>
          </p:cNvPicPr>
          <p:nvPr/>
        </p:nvPicPr>
        <p:blipFill>
          <a:blip r:embed="rId4" cstate="print"/>
          <a:stretch>
            <a:fillRect/>
          </a:stretch>
        </p:blipFill>
        <p:spPr>
          <a:xfrm>
            <a:off x="7043359" y="152400"/>
            <a:ext cx="1774249" cy="683619"/>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5852884"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Community Events (</a:t>
            </a:r>
            <a:r>
              <a:rPr lang="en-US" sz="3600" b="1" dirty="0" err="1">
                <a:ln>
                  <a:solidFill>
                    <a:schemeClr val="tx1"/>
                  </a:solidFill>
                </a:ln>
                <a:solidFill>
                  <a:srgbClr val="FF0000"/>
                </a:solidFill>
                <a:latin typeface="Arial" pitchFamily="34" charset="0"/>
                <a:cs typeface="Arial" pitchFamily="34" charset="0"/>
              </a:rPr>
              <a:t>Cont</a:t>
            </a:r>
            <a:r>
              <a:rPr lang="en-US" sz="3600" b="1" dirty="0">
                <a:ln>
                  <a:solidFill>
                    <a:schemeClr val="tx1"/>
                  </a:solidFill>
                </a:ln>
                <a:solidFill>
                  <a:srgbClr val="FF0000"/>
                </a:solidFill>
                <a:latin typeface="Arial" pitchFamily="34" charset="0"/>
                <a:cs typeface="Arial" pitchFamily="34" charset="0"/>
              </a:rPr>
              <a:t>)</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457200" y="990600"/>
            <a:ext cx="8382000" cy="5016758"/>
          </a:xfrm>
          <a:prstGeom prst="rect">
            <a:avLst/>
          </a:prstGeom>
          <a:noFill/>
        </p:spPr>
        <p:txBody>
          <a:bodyPr wrap="square" rtlCol="0">
            <a:spAutoFit/>
          </a:bodyPr>
          <a:lstStyle/>
          <a:p>
            <a:pPr>
              <a:buFont typeface="Arial" pitchFamily="34" charset="0"/>
              <a:buChar char="•"/>
            </a:pPr>
            <a:r>
              <a:rPr lang="en-US" sz="3200" b="1" dirty="0"/>
              <a:t>  Christmas Family Donation/Collection</a:t>
            </a:r>
          </a:p>
          <a:p>
            <a:pPr>
              <a:buFont typeface="Arial" pitchFamily="34" charset="0"/>
              <a:buChar char="•"/>
            </a:pPr>
            <a:r>
              <a:rPr lang="en-US" sz="3200" b="1" dirty="0"/>
              <a:t>  Relay for Life Event </a:t>
            </a:r>
          </a:p>
          <a:p>
            <a:pPr lvl="1">
              <a:buFont typeface="Arial" pitchFamily="34" charset="0"/>
              <a:buChar char="•"/>
            </a:pPr>
            <a:r>
              <a:rPr lang="en-US" sz="3200" b="1" dirty="0">
                <a:solidFill>
                  <a:srgbClr val="FF0000"/>
                </a:solidFill>
              </a:rPr>
              <a:t>Fundraiser Tournament </a:t>
            </a:r>
            <a:r>
              <a:rPr lang="en-US" sz="3200" b="1" dirty="0" smtClean="0">
                <a:solidFill>
                  <a:srgbClr val="FF0000"/>
                </a:solidFill>
              </a:rPr>
              <a:t>9 </a:t>
            </a:r>
            <a:r>
              <a:rPr lang="en-US" sz="3200" b="1" dirty="0">
                <a:solidFill>
                  <a:srgbClr val="FF0000"/>
                </a:solidFill>
              </a:rPr>
              <a:t>Jan</a:t>
            </a:r>
          </a:p>
          <a:p>
            <a:pPr lvl="1">
              <a:buFont typeface="Arial" pitchFamily="34" charset="0"/>
              <a:buChar char="•"/>
            </a:pPr>
            <a:r>
              <a:rPr lang="en-US" sz="3200" b="1" dirty="0"/>
              <a:t> Relay for Life Event (March </a:t>
            </a:r>
            <a:r>
              <a:rPr lang="en-US" sz="3200" b="1" dirty="0" smtClean="0"/>
              <a:t>20</a:t>
            </a:r>
            <a:r>
              <a:rPr lang="en-US" sz="3200" b="1" baseline="30000" dirty="0" smtClean="0"/>
              <a:t>th</a:t>
            </a:r>
            <a:r>
              <a:rPr lang="en-US" sz="3200" b="1" dirty="0"/>
              <a:t>)</a:t>
            </a:r>
          </a:p>
          <a:p>
            <a:pPr>
              <a:buFont typeface="Arial" pitchFamily="34" charset="0"/>
              <a:buChar char="•"/>
            </a:pPr>
            <a:r>
              <a:rPr lang="en-US" sz="3200" b="1" dirty="0"/>
              <a:t>  March of Dimes (collecting dimes all month)</a:t>
            </a:r>
          </a:p>
          <a:p>
            <a:pPr lvl="1">
              <a:buFont typeface="Arial" pitchFamily="34" charset="0"/>
              <a:buChar char="•"/>
            </a:pPr>
            <a:r>
              <a:rPr lang="en-US" sz="3200" b="1" dirty="0">
                <a:solidFill>
                  <a:srgbClr val="FF0000"/>
                </a:solidFill>
              </a:rPr>
              <a:t>  March of Dimes Tournament (Mar </a:t>
            </a:r>
            <a:r>
              <a:rPr lang="en-US" sz="3200" b="1" dirty="0" smtClean="0">
                <a:solidFill>
                  <a:srgbClr val="FF0000"/>
                </a:solidFill>
              </a:rPr>
              <a:t>27</a:t>
            </a:r>
            <a:r>
              <a:rPr lang="en-US" sz="3200" b="1" baseline="30000" dirty="0" smtClean="0">
                <a:solidFill>
                  <a:srgbClr val="FF0000"/>
                </a:solidFill>
              </a:rPr>
              <a:t>th</a:t>
            </a:r>
            <a:r>
              <a:rPr lang="en-US" sz="3200" b="1" dirty="0">
                <a:solidFill>
                  <a:srgbClr val="FF0000"/>
                </a:solidFill>
              </a:rPr>
              <a:t>)</a:t>
            </a:r>
          </a:p>
          <a:p>
            <a:pPr>
              <a:buFont typeface="Arial" pitchFamily="34" charset="0"/>
              <a:buChar char="•"/>
            </a:pPr>
            <a:r>
              <a:rPr lang="en-US" sz="3200" b="1" dirty="0"/>
              <a:t>Autism Awareness in April</a:t>
            </a:r>
            <a:endParaRPr lang="en-US" sz="3200" b="1" dirty="0">
              <a:solidFill>
                <a:srgbClr val="FF0000"/>
              </a:solidFill>
            </a:endParaRPr>
          </a:p>
          <a:p>
            <a:pPr lvl="1">
              <a:buFont typeface="Arial" pitchFamily="34" charset="0"/>
              <a:buChar char="•"/>
            </a:pPr>
            <a:r>
              <a:rPr lang="en-US" sz="3200" b="1" dirty="0">
                <a:solidFill>
                  <a:srgbClr val="FF0000"/>
                </a:solidFill>
              </a:rPr>
              <a:t> Tournament April </a:t>
            </a:r>
            <a:r>
              <a:rPr lang="en-US" sz="3200" b="1" dirty="0" smtClean="0">
                <a:solidFill>
                  <a:srgbClr val="FF0000"/>
                </a:solidFill>
              </a:rPr>
              <a:t>24th</a:t>
            </a:r>
            <a:endParaRPr lang="en-US" sz="3200" b="1" dirty="0">
              <a:solidFill>
                <a:srgbClr val="FF0000"/>
              </a:solidFill>
            </a:endParaRPr>
          </a:p>
          <a:p>
            <a:pPr>
              <a:buFont typeface="Arial" pitchFamily="34" charset="0"/>
              <a:buChar char="•"/>
            </a:pPr>
            <a:r>
              <a:rPr lang="en-US" sz="3200" b="1" dirty="0"/>
              <a:t>  Back 2 School Tournament (Youth Event)</a:t>
            </a:r>
          </a:p>
          <a:p>
            <a:pPr lvl="1">
              <a:buFont typeface="Arial" pitchFamily="34" charset="0"/>
              <a:buChar char="•"/>
            </a:pPr>
            <a:r>
              <a:rPr lang="en-US" sz="3200" b="1" dirty="0">
                <a:solidFill>
                  <a:srgbClr val="FF0000"/>
                </a:solidFill>
              </a:rPr>
              <a:t>  </a:t>
            </a:r>
            <a:r>
              <a:rPr lang="en-US" sz="3200" b="1" dirty="0" smtClean="0">
                <a:solidFill>
                  <a:srgbClr val="FF0000"/>
                </a:solidFill>
              </a:rPr>
              <a:t>Backpacks &amp; School </a:t>
            </a:r>
            <a:r>
              <a:rPr lang="en-US" sz="3200" b="1" dirty="0">
                <a:solidFill>
                  <a:srgbClr val="FF0000"/>
                </a:solidFill>
              </a:rPr>
              <a:t>supplies donated</a:t>
            </a:r>
          </a:p>
        </p:txBody>
      </p:sp>
      <p:pic>
        <p:nvPicPr>
          <p:cNvPr id="9" name="Picture 8" descr="YumaBA.jpg"/>
          <p:cNvPicPr>
            <a:picLocks noChangeAspect="1"/>
          </p:cNvPicPr>
          <p:nvPr/>
        </p:nvPicPr>
        <p:blipFill>
          <a:blip r:embed="rId4" cstate="print"/>
          <a:stretch>
            <a:fillRect/>
          </a:stretch>
        </p:blipFill>
        <p:spPr>
          <a:xfrm>
            <a:off x="7043359" y="152400"/>
            <a:ext cx="1774249" cy="683619"/>
          </a:xfrm>
          <a:prstGeom prst="rect">
            <a:avLst/>
          </a:prstGeom>
        </p:spPr>
      </p:pic>
    </p:spTree>
    <p:extLst>
      <p:ext uri="{BB962C8B-B14F-4D97-AF65-F5344CB8AC3E}">
        <p14:creationId xmlns:p14="http://schemas.microsoft.com/office/powerpoint/2010/main" val="19975547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5126147"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Leagues Can Help Too</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457200" y="838200"/>
            <a:ext cx="8686800" cy="5016758"/>
          </a:xfrm>
          <a:prstGeom prst="rect">
            <a:avLst/>
          </a:prstGeom>
          <a:noFill/>
        </p:spPr>
        <p:txBody>
          <a:bodyPr wrap="square" rtlCol="0">
            <a:spAutoFit/>
          </a:bodyPr>
          <a:lstStyle/>
          <a:p>
            <a:pPr>
              <a:buFont typeface="Arial" pitchFamily="34" charset="0"/>
              <a:buChar char="•"/>
            </a:pPr>
            <a:r>
              <a:rPr lang="en-US" sz="3200" b="1" dirty="0"/>
              <a:t>  Adopt-a-Youth Program</a:t>
            </a:r>
          </a:p>
          <a:p>
            <a:pPr lvl="1">
              <a:buFont typeface="Arial" pitchFamily="34" charset="0"/>
              <a:buChar char="•"/>
            </a:pPr>
            <a:r>
              <a:rPr lang="en-US" sz="3200" b="1" dirty="0">
                <a:solidFill>
                  <a:srgbClr val="FF0000"/>
                </a:solidFill>
              </a:rPr>
              <a:t>  Pledge amount of league fees each week</a:t>
            </a:r>
          </a:p>
          <a:p>
            <a:pPr lvl="1">
              <a:buFont typeface="Arial" pitchFamily="34" charset="0"/>
              <a:buChar char="•"/>
            </a:pPr>
            <a:r>
              <a:rPr lang="en-US" sz="3200" b="1" dirty="0">
                <a:solidFill>
                  <a:srgbClr val="FF0000"/>
                </a:solidFill>
              </a:rPr>
              <a:t>  Payable at the end of the season</a:t>
            </a:r>
          </a:p>
          <a:p>
            <a:pPr>
              <a:buFont typeface="Arial" pitchFamily="34" charset="0"/>
              <a:buChar char="•"/>
            </a:pPr>
            <a:r>
              <a:rPr lang="en-US" sz="3200" b="1" dirty="0"/>
              <a:t>  Scholarship Donations</a:t>
            </a:r>
          </a:p>
          <a:p>
            <a:pPr lvl="1">
              <a:buFont typeface="Arial" pitchFamily="34" charset="0"/>
              <a:buChar char="•"/>
            </a:pPr>
            <a:r>
              <a:rPr lang="en-US" sz="3200" b="1" dirty="0">
                <a:solidFill>
                  <a:srgbClr val="FF0000"/>
                </a:solidFill>
              </a:rPr>
              <a:t>  Helen </a:t>
            </a:r>
            <a:r>
              <a:rPr lang="en-US" sz="3200" b="1" dirty="0" err="1">
                <a:solidFill>
                  <a:srgbClr val="FF0000"/>
                </a:solidFill>
              </a:rPr>
              <a:t>Karlovich</a:t>
            </a:r>
            <a:r>
              <a:rPr lang="en-US" sz="3200" b="1" dirty="0">
                <a:solidFill>
                  <a:srgbClr val="FF0000"/>
                </a:solidFill>
              </a:rPr>
              <a:t> Scholarship</a:t>
            </a:r>
          </a:p>
          <a:p>
            <a:pPr>
              <a:buFont typeface="Arial" pitchFamily="34" charset="0"/>
              <a:buChar char="•"/>
            </a:pPr>
            <a:r>
              <a:rPr lang="en-US" sz="3200" b="1" dirty="0"/>
              <a:t>  BVL Bowlers to Veterans Link</a:t>
            </a:r>
          </a:p>
          <a:p>
            <a:pPr lvl="1">
              <a:buFont typeface="Arial" pitchFamily="34" charset="0"/>
              <a:buChar char="•"/>
            </a:pPr>
            <a:r>
              <a:rPr lang="en-US" sz="3200" b="1" dirty="0">
                <a:solidFill>
                  <a:srgbClr val="FF0000"/>
                </a:solidFill>
              </a:rPr>
              <a:t>  Donate amount of league fees each week</a:t>
            </a:r>
          </a:p>
          <a:p>
            <a:pPr lvl="1">
              <a:buFont typeface="Arial" pitchFamily="34" charset="0"/>
              <a:buChar char="•"/>
            </a:pPr>
            <a:r>
              <a:rPr lang="en-US" sz="3200" b="1" dirty="0">
                <a:solidFill>
                  <a:srgbClr val="FF0000"/>
                </a:solidFill>
              </a:rPr>
              <a:t>  Conduct 50/50 raffles to raise money</a:t>
            </a:r>
          </a:p>
          <a:p>
            <a:pPr>
              <a:buFont typeface="Arial" pitchFamily="34" charset="0"/>
              <a:buChar char="•"/>
            </a:pPr>
            <a:r>
              <a:rPr lang="en-US" sz="3200" b="1" dirty="0"/>
              <a:t> Bowl for the Cure / Susan G. </a:t>
            </a:r>
            <a:r>
              <a:rPr lang="en-US" sz="3200" b="1" dirty="0" err="1"/>
              <a:t>Komen</a:t>
            </a:r>
            <a:endParaRPr lang="en-US" sz="3200" b="1" dirty="0"/>
          </a:p>
          <a:p>
            <a:pPr lvl="1">
              <a:buFont typeface="Arial" pitchFamily="34" charset="0"/>
              <a:buChar char="•"/>
            </a:pPr>
            <a:r>
              <a:rPr lang="en-US" sz="3200" b="1" dirty="0">
                <a:solidFill>
                  <a:srgbClr val="FF0000"/>
                </a:solidFill>
              </a:rPr>
              <a:t>  Donations of league fees or 50/50 collection </a:t>
            </a:r>
          </a:p>
        </p:txBody>
      </p:sp>
      <p:pic>
        <p:nvPicPr>
          <p:cNvPr id="9" name="Picture 8" descr="YumaBA.jpg"/>
          <p:cNvPicPr>
            <a:picLocks noChangeAspect="1"/>
          </p:cNvPicPr>
          <p:nvPr/>
        </p:nvPicPr>
        <p:blipFill>
          <a:blip r:embed="rId4" cstate="print"/>
          <a:stretch>
            <a:fillRect/>
          </a:stretch>
        </p:blipFill>
        <p:spPr>
          <a:xfrm>
            <a:off x="7043359" y="152400"/>
            <a:ext cx="1774249" cy="683619"/>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2569934"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Inca Lanes</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457200" y="1466195"/>
            <a:ext cx="8382000" cy="5016758"/>
          </a:xfrm>
          <a:prstGeom prst="rect">
            <a:avLst/>
          </a:prstGeom>
          <a:noFill/>
        </p:spPr>
        <p:txBody>
          <a:bodyPr wrap="square" rtlCol="0">
            <a:spAutoFit/>
          </a:bodyPr>
          <a:lstStyle/>
          <a:p>
            <a:r>
              <a:rPr lang="en-US" sz="4000" b="1" dirty="0">
                <a:latin typeface="Arial Black" pitchFamily="34" charset="0"/>
              </a:rPr>
              <a:t>Paperwork for your League</a:t>
            </a:r>
          </a:p>
          <a:p>
            <a:r>
              <a:rPr lang="en-US" sz="2400" b="1" dirty="0">
                <a:latin typeface="Arial Black" pitchFamily="34" charset="0"/>
              </a:rPr>
              <a:t> </a:t>
            </a:r>
          </a:p>
          <a:p>
            <a:pPr marL="571500" indent="-571500">
              <a:buFont typeface="Arial" panose="020B0604020202020204" pitchFamily="34" charset="0"/>
              <a:buChar char="•"/>
            </a:pPr>
            <a:r>
              <a:rPr lang="en-US" sz="4000" b="1" dirty="0">
                <a:latin typeface="Arial Black" pitchFamily="34" charset="0"/>
              </a:rPr>
              <a:t>Team Sign-up Sheets</a:t>
            </a:r>
          </a:p>
          <a:p>
            <a:pPr marL="571500" indent="-571500">
              <a:buFont typeface="Arial" panose="020B0604020202020204" pitchFamily="34" charset="0"/>
              <a:buChar char="•"/>
            </a:pPr>
            <a:r>
              <a:rPr lang="en-US" sz="4000" b="1" dirty="0">
                <a:latin typeface="Arial Black" pitchFamily="34" charset="0"/>
              </a:rPr>
              <a:t>Standing Sheets</a:t>
            </a:r>
          </a:p>
          <a:p>
            <a:pPr marL="1028700" lvl="1" indent="-571500">
              <a:buFont typeface="Arial" panose="020B0604020202020204" pitchFamily="34" charset="0"/>
              <a:buChar char="•"/>
            </a:pPr>
            <a:r>
              <a:rPr lang="en-US" sz="2800" b="1" dirty="0">
                <a:latin typeface="Arial Black" pitchFamily="34" charset="0"/>
              </a:rPr>
              <a:t>Uploaded to LeagueSecretary.com</a:t>
            </a:r>
          </a:p>
          <a:p>
            <a:pPr marL="1028700" lvl="1" indent="-571500">
              <a:buFont typeface="Arial" panose="020B0604020202020204" pitchFamily="34" charset="0"/>
              <a:buChar char="•"/>
            </a:pPr>
            <a:r>
              <a:rPr lang="en-US" sz="2800" b="1" dirty="0">
                <a:latin typeface="Arial Black" pitchFamily="34" charset="0"/>
              </a:rPr>
              <a:t>For Convenience NOT Official  </a:t>
            </a:r>
          </a:p>
          <a:p>
            <a:pPr marL="571500" indent="-571500">
              <a:buFont typeface="Arial" panose="020B0604020202020204" pitchFamily="34" charset="0"/>
              <a:buChar char="•"/>
            </a:pPr>
            <a:r>
              <a:rPr lang="en-US" sz="4000" b="1" dirty="0">
                <a:latin typeface="Arial Black" pitchFamily="34" charset="0"/>
              </a:rPr>
              <a:t>Recap Sheets</a:t>
            </a:r>
          </a:p>
          <a:p>
            <a:pPr marL="571500" indent="-571500">
              <a:buFont typeface="Arial" panose="020B0604020202020204" pitchFamily="34" charset="0"/>
              <a:buChar char="•"/>
            </a:pPr>
            <a:r>
              <a:rPr lang="en-US" sz="4000" b="1" dirty="0">
                <a:latin typeface="Arial Black" pitchFamily="34" charset="0"/>
              </a:rPr>
              <a:t>End of Year Bowler Record</a:t>
            </a:r>
            <a:br>
              <a:rPr lang="en-US" sz="4000" b="1" dirty="0">
                <a:latin typeface="Arial Black" pitchFamily="34" charset="0"/>
              </a:rPr>
            </a:br>
            <a:endParaRPr lang="en-US" sz="4000" b="1" dirty="0">
              <a:latin typeface="Arial Black" pitchFamily="34" charset="0"/>
            </a:endParaRPr>
          </a:p>
        </p:txBody>
      </p:sp>
      <p:pic>
        <p:nvPicPr>
          <p:cNvPr id="9" name="Picture 8" descr="YumaBA.jpg"/>
          <p:cNvPicPr>
            <a:picLocks noChangeAspect="1"/>
          </p:cNvPicPr>
          <p:nvPr/>
        </p:nvPicPr>
        <p:blipFill>
          <a:blip r:embed="rId4" cstate="print"/>
          <a:stretch>
            <a:fillRect/>
          </a:stretch>
        </p:blipFill>
        <p:spPr>
          <a:xfrm>
            <a:off x="7400291" y="135346"/>
            <a:ext cx="1417317" cy="1160054"/>
          </a:xfrm>
          <a:prstGeom prst="rect">
            <a:avLst/>
          </a:prstGeom>
        </p:spPr>
      </p:pic>
    </p:spTree>
    <p:extLst>
      <p:ext uri="{BB962C8B-B14F-4D97-AF65-F5344CB8AC3E}">
        <p14:creationId xmlns:p14="http://schemas.microsoft.com/office/powerpoint/2010/main" val="42876568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2569934"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Inca Lanes</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 name="Picture 8" descr="YumaBA.jpg"/>
          <p:cNvPicPr>
            <a:picLocks noChangeAspect="1"/>
          </p:cNvPicPr>
          <p:nvPr/>
        </p:nvPicPr>
        <p:blipFill>
          <a:blip r:embed="rId4" cstate="print"/>
          <a:stretch>
            <a:fillRect/>
          </a:stretch>
        </p:blipFill>
        <p:spPr>
          <a:xfrm>
            <a:off x="7400291" y="103262"/>
            <a:ext cx="1417317" cy="1160054"/>
          </a:xfrm>
          <a:prstGeom prst="rect">
            <a:avLst/>
          </a:prstGeom>
        </p:spPr>
      </p:pic>
      <p:pic>
        <p:nvPicPr>
          <p:cNvPr id="7" name="Picture 2" descr="Bowling Center Registration Form (LANETALK.COM)">
            <a:extLst>
              <a:ext uri="{FF2B5EF4-FFF2-40B4-BE49-F238E27FC236}">
                <a16:creationId xmlns:a16="http://schemas.microsoft.com/office/drawing/2014/main" id="{14A2333A-F1C4-8907-EA42-26DBA5973D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558" t="23343" r="19553" b="21441"/>
          <a:stretch/>
        </p:blipFill>
        <p:spPr bwMode="auto">
          <a:xfrm>
            <a:off x="3505200" y="125949"/>
            <a:ext cx="1748931" cy="120936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Lanetalk Bowling for iPhone - Download">
            <a:extLst>
              <a:ext uri="{FF2B5EF4-FFF2-40B4-BE49-F238E27FC236}">
                <a16:creationId xmlns:a16="http://schemas.microsoft.com/office/drawing/2014/main" id="{02F0A89B-C229-1BF0-536C-8DD9AEF8603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81700" y="1347048"/>
            <a:ext cx="2587650" cy="45994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7CBA95E-51E7-3A9A-F608-ACC6AE84EA71}"/>
              </a:ext>
            </a:extLst>
          </p:cNvPr>
          <p:cNvPicPr>
            <a:picLocks noChangeAspect="1"/>
          </p:cNvPicPr>
          <p:nvPr/>
        </p:nvPicPr>
        <p:blipFill>
          <a:blip r:embed="rId7"/>
          <a:srcRect l="6052" t="11779" r="1665" b="17391"/>
          <a:stretch>
            <a:fillRect/>
          </a:stretch>
        </p:blipFill>
        <p:spPr>
          <a:xfrm>
            <a:off x="297802" y="1347048"/>
            <a:ext cx="5688857" cy="2362200"/>
          </a:xfrm>
          <a:prstGeom prst="rect">
            <a:avLst/>
          </a:prstGeom>
        </p:spPr>
      </p:pic>
      <p:pic>
        <p:nvPicPr>
          <p:cNvPr id="2" name="Picture 1"/>
          <p:cNvPicPr>
            <a:picLocks noChangeAspect="1"/>
          </p:cNvPicPr>
          <p:nvPr/>
        </p:nvPicPr>
        <p:blipFill rotWithShape="1">
          <a:blip r:embed="rId8">
            <a:extLst>
              <a:ext uri="{28A0092B-C50C-407E-A947-70E740481C1C}">
                <a14:useLocalDpi xmlns:a14="http://schemas.microsoft.com/office/drawing/2010/main" val="0"/>
              </a:ext>
            </a:extLst>
          </a:blip>
          <a:srcRect l="18333" t="27778" r="19167" b="15926"/>
          <a:stretch/>
        </p:blipFill>
        <p:spPr>
          <a:xfrm>
            <a:off x="297802" y="3227296"/>
            <a:ext cx="5715000" cy="2719184"/>
          </a:xfrm>
          <a:prstGeom prst="rect">
            <a:avLst/>
          </a:prstGeom>
        </p:spPr>
      </p:pic>
    </p:spTree>
    <p:extLst>
      <p:ext uri="{BB962C8B-B14F-4D97-AF65-F5344CB8AC3E}">
        <p14:creationId xmlns:p14="http://schemas.microsoft.com/office/powerpoint/2010/main" val="23516250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a:extLst>
            <a:ext uri="{FF2B5EF4-FFF2-40B4-BE49-F238E27FC236}">
              <a16:creationId xmlns:a16="http://schemas.microsoft.com/office/drawing/2014/main" id="{61193EB5-ED6E-6ED9-C0E8-0C8898DAD790}"/>
            </a:ext>
          </a:extLst>
        </p:cNvPr>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3780626"/>
          </a:xfrm>
          <a:prstGeom prst="rect">
            <a:avLst/>
          </a:prstGeom>
        </p:spPr>
      </p:pic>
      <p:sp>
        <p:nvSpPr>
          <p:cNvPr id="4" name="Rectangle 3">
            <a:extLst>
              <a:ext uri="{FF2B5EF4-FFF2-40B4-BE49-F238E27FC236}">
                <a16:creationId xmlns:a16="http://schemas.microsoft.com/office/drawing/2014/main" id="{E9BD45E7-4683-4903-5A9D-3C4DD13C75FE}"/>
              </a:ext>
            </a:extLst>
          </p:cNvPr>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a:extLst>
              <a:ext uri="{FF2B5EF4-FFF2-40B4-BE49-F238E27FC236}">
                <a16:creationId xmlns:a16="http://schemas.microsoft.com/office/drawing/2014/main" id="{BD88F989-E665-2A3D-53C5-8DBEC049F5FC}"/>
              </a:ext>
            </a:extLst>
          </p:cNvPr>
          <p:cNvPicPr>
            <a:picLocks noChangeAspect="1" noChangeArrowheads="1"/>
          </p:cNvPicPr>
          <p:nvPr/>
        </p:nvPicPr>
        <p:blipFill>
          <a:blip r:embed="rId4" cstate="print"/>
          <a:srcRect/>
          <a:stretch>
            <a:fillRect/>
          </a:stretch>
        </p:blipFill>
        <p:spPr bwMode="auto">
          <a:xfrm>
            <a:off x="3352800" y="6203430"/>
            <a:ext cx="2476500" cy="495301"/>
          </a:xfrm>
          <a:prstGeom prst="rect">
            <a:avLst/>
          </a:prstGeom>
          <a:noFill/>
        </p:spPr>
      </p:pic>
      <p:sp>
        <p:nvSpPr>
          <p:cNvPr id="8" name="TextBox 7">
            <a:extLst>
              <a:ext uri="{FF2B5EF4-FFF2-40B4-BE49-F238E27FC236}">
                <a16:creationId xmlns:a16="http://schemas.microsoft.com/office/drawing/2014/main" id="{DEE9AA1A-D09F-9441-8862-0E9585A1E784}"/>
              </a:ext>
            </a:extLst>
          </p:cNvPr>
          <p:cNvSpPr txBox="1"/>
          <p:nvPr/>
        </p:nvSpPr>
        <p:spPr>
          <a:xfrm>
            <a:off x="228600" y="228600"/>
            <a:ext cx="2569934"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Inca Lanes</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a:extLst>
              <a:ext uri="{FF2B5EF4-FFF2-40B4-BE49-F238E27FC236}">
                <a16:creationId xmlns:a16="http://schemas.microsoft.com/office/drawing/2014/main" id="{462A8C90-4E79-5896-D8E9-BE88FCAED92E}"/>
              </a:ext>
            </a:extLst>
          </p:cNvPr>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a:extLst>
              <a:ext uri="{FF2B5EF4-FFF2-40B4-BE49-F238E27FC236}">
                <a16:creationId xmlns:a16="http://schemas.microsoft.com/office/drawing/2014/main" id="{00DF3455-485A-6739-D4ED-E5961890E04C}"/>
              </a:ext>
            </a:extLst>
          </p:cNvPr>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 name="Picture 8" descr="YumaBA.jpg">
            <a:extLst>
              <a:ext uri="{FF2B5EF4-FFF2-40B4-BE49-F238E27FC236}">
                <a16:creationId xmlns:a16="http://schemas.microsoft.com/office/drawing/2014/main" id="{4737318A-B103-ACC9-D16C-E081FAF6FB7D}"/>
              </a:ext>
            </a:extLst>
          </p:cNvPr>
          <p:cNvPicPr>
            <a:picLocks noChangeAspect="1"/>
          </p:cNvPicPr>
          <p:nvPr/>
        </p:nvPicPr>
        <p:blipFill>
          <a:blip r:embed="rId5" cstate="print"/>
          <a:stretch>
            <a:fillRect/>
          </a:stretch>
        </p:blipFill>
        <p:spPr>
          <a:xfrm>
            <a:off x="7400291" y="135346"/>
            <a:ext cx="1417317" cy="1160054"/>
          </a:xfrm>
          <a:prstGeom prst="rect">
            <a:avLst/>
          </a:prstGeom>
        </p:spPr>
      </p:pic>
      <p:pic>
        <p:nvPicPr>
          <p:cNvPr id="7" name="Picture 2" descr="Bowling Center Registration Form (LANETALK.COM)">
            <a:extLst>
              <a:ext uri="{FF2B5EF4-FFF2-40B4-BE49-F238E27FC236}">
                <a16:creationId xmlns:a16="http://schemas.microsoft.com/office/drawing/2014/main" id="{ED7ADFBB-6774-A323-6E2E-F8C6AF9FE8D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0558" t="23343" r="19553" b="21441"/>
          <a:stretch/>
        </p:blipFill>
        <p:spPr bwMode="auto">
          <a:xfrm>
            <a:off x="3601794" y="125949"/>
            <a:ext cx="1652337" cy="11425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5B9F005-098B-45AB-EB4F-8A12693AE7E7}"/>
              </a:ext>
            </a:extLst>
          </p:cNvPr>
          <p:cNvPicPr>
            <a:picLocks noChangeAspect="1"/>
          </p:cNvPicPr>
          <p:nvPr/>
        </p:nvPicPr>
        <p:blipFill rotWithShape="1">
          <a:blip r:embed="rId7"/>
          <a:srcRect l="59356" t="44466" r="32898" b="40338"/>
          <a:stretch>
            <a:fillRect/>
          </a:stretch>
        </p:blipFill>
        <p:spPr>
          <a:xfrm>
            <a:off x="7010400" y="4469643"/>
            <a:ext cx="1419165" cy="1565320"/>
          </a:xfrm>
          <a:prstGeom prst="rect">
            <a:avLst/>
          </a:prstGeom>
        </p:spPr>
      </p:pic>
      <p:pic>
        <p:nvPicPr>
          <p:cNvPr id="11" name="Picture 10">
            <a:extLst>
              <a:ext uri="{FF2B5EF4-FFF2-40B4-BE49-F238E27FC236}">
                <a16:creationId xmlns:a16="http://schemas.microsoft.com/office/drawing/2014/main" id="{0C5119F6-F260-2D5F-FE8F-3ED202D7BEEB}"/>
              </a:ext>
            </a:extLst>
          </p:cNvPr>
          <p:cNvPicPr>
            <a:picLocks noChangeAspect="1"/>
          </p:cNvPicPr>
          <p:nvPr/>
        </p:nvPicPr>
        <p:blipFill rotWithShape="1">
          <a:blip r:embed="rId7"/>
          <a:srcRect l="51978" t="67829" r="25447" b="26696"/>
          <a:stretch>
            <a:fillRect/>
          </a:stretch>
        </p:blipFill>
        <p:spPr>
          <a:xfrm>
            <a:off x="4748682" y="4906020"/>
            <a:ext cx="2261718" cy="308416"/>
          </a:xfrm>
          <a:prstGeom prst="rect">
            <a:avLst/>
          </a:prstGeom>
        </p:spPr>
      </p:pic>
      <p:pic>
        <p:nvPicPr>
          <p:cNvPr id="13" name="Picture 12">
            <a:extLst>
              <a:ext uri="{FF2B5EF4-FFF2-40B4-BE49-F238E27FC236}">
                <a16:creationId xmlns:a16="http://schemas.microsoft.com/office/drawing/2014/main" id="{49BA74EA-5A47-2367-524B-3DE72EE51F3F}"/>
              </a:ext>
            </a:extLst>
          </p:cNvPr>
          <p:cNvPicPr>
            <a:picLocks noChangeAspect="1"/>
          </p:cNvPicPr>
          <p:nvPr/>
        </p:nvPicPr>
        <p:blipFill rotWithShape="1">
          <a:blip r:embed="rId7"/>
          <a:srcRect l="51445" t="26812" r="25980" b="58077"/>
          <a:stretch>
            <a:fillRect/>
          </a:stretch>
        </p:blipFill>
        <p:spPr>
          <a:xfrm>
            <a:off x="4748682" y="5174102"/>
            <a:ext cx="2227506" cy="838375"/>
          </a:xfrm>
          <a:prstGeom prst="rect">
            <a:avLst/>
          </a:prstGeom>
        </p:spPr>
      </p:pic>
    </p:spTree>
    <p:extLst>
      <p:ext uri="{BB962C8B-B14F-4D97-AF65-F5344CB8AC3E}">
        <p14:creationId xmlns:p14="http://schemas.microsoft.com/office/powerpoint/2010/main" val="23040027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4553811"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Visit Us On the Web</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762000" y="1577638"/>
            <a:ext cx="8055608" cy="2923877"/>
          </a:xfrm>
          <a:prstGeom prst="rect">
            <a:avLst/>
          </a:prstGeom>
          <a:noFill/>
        </p:spPr>
        <p:txBody>
          <a:bodyPr wrap="square" rtlCol="0">
            <a:spAutoFit/>
          </a:bodyPr>
          <a:lstStyle/>
          <a:p>
            <a:pPr>
              <a:buFont typeface="Arial" pitchFamily="34" charset="0"/>
              <a:buChar char="•"/>
            </a:pPr>
            <a:r>
              <a:rPr lang="en-US" sz="3200" b="1" dirty="0"/>
              <a:t>  </a:t>
            </a:r>
            <a:r>
              <a:rPr lang="en-US" sz="3200" b="1" dirty="0">
                <a:hlinkClick r:id="rId4"/>
              </a:rPr>
              <a:t>www.yumausbc.org</a:t>
            </a:r>
            <a:endParaRPr lang="en-US" sz="3200" b="1" dirty="0"/>
          </a:p>
          <a:p>
            <a:pPr lvl="1">
              <a:buFont typeface="Arial" pitchFamily="34" charset="0"/>
              <a:buChar char="•"/>
            </a:pPr>
            <a:r>
              <a:rPr lang="en-US" sz="3200" b="1" dirty="0">
                <a:solidFill>
                  <a:srgbClr val="FF0000"/>
                </a:solidFill>
              </a:rPr>
              <a:t>  lots of information posted</a:t>
            </a:r>
            <a:br>
              <a:rPr lang="en-US" sz="3200" b="1" dirty="0">
                <a:solidFill>
                  <a:srgbClr val="FF0000"/>
                </a:solidFill>
              </a:rPr>
            </a:br>
            <a:r>
              <a:rPr lang="en-US" sz="1200" b="1" dirty="0">
                <a:solidFill>
                  <a:srgbClr val="FF0000"/>
                </a:solidFill>
              </a:rPr>
              <a:t>  </a:t>
            </a:r>
          </a:p>
          <a:p>
            <a:pPr>
              <a:buFont typeface="Arial" pitchFamily="34" charset="0"/>
              <a:buChar char="•"/>
            </a:pPr>
            <a:r>
              <a:rPr lang="en-US" sz="3200" b="1" dirty="0"/>
              <a:t>  Like US on </a:t>
            </a:r>
            <a:r>
              <a:rPr lang="en-US" sz="3200" b="1" dirty="0" err="1"/>
              <a:t>Facebook</a:t>
            </a:r>
            <a:endParaRPr lang="en-US" sz="3200" b="1" dirty="0"/>
          </a:p>
          <a:p>
            <a:pPr lvl="1">
              <a:buFont typeface="Arial" pitchFamily="34" charset="0"/>
              <a:buChar char="•"/>
            </a:pPr>
            <a:r>
              <a:rPr lang="en-US" sz="3200" b="1" dirty="0">
                <a:solidFill>
                  <a:srgbClr val="FF0000"/>
                </a:solidFill>
              </a:rPr>
              <a:t>  </a:t>
            </a:r>
            <a:r>
              <a:rPr lang="en-US" sz="3200" b="1" dirty="0">
                <a:solidFill>
                  <a:srgbClr val="FF0000"/>
                </a:solidFill>
                <a:hlinkClick r:id="rId5"/>
              </a:rPr>
              <a:t>www.facebook.com/yumausbc</a:t>
            </a:r>
            <a:endParaRPr lang="en-US" sz="3200" b="1" dirty="0">
              <a:solidFill>
                <a:srgbClr val="FF0000"/>
              </a:solidFill>
            </a:endParaRPr>
          </a:p>
          <a:p>
            <a:pPr lvl="1"/>
            <a:r>
              <a:rPr lang="en-US" sz="3200" b="1" dirty="0"/>
              <a:t/>
            </a:r>
            <a:br>
              <a:rPr lang="en-US" sz="3200" b="1" dirty="0"/>
            </a:br>
            <a:r>
              <a:rPr lang="en-US" sz="1200" b="1" dirty="0"/>
              <a:t>  </a:t>
            </a:r>
          </a:p>
        </p:txBody>
      </p:sp>
      <p:pic>
        <p:nvPicPr>
          <p:cNvPr id="9" name="Picture 8" descr="YumaBA.jpg"/>
          <p:cNvPicPr>
            <a:picLocks noChangeAspect="1"/>
          </p:cNvPicPr>
          <p:nvPr/>
        </p:nvPicPr>
        <p:blipFill>
          <a:blip r:embed="rId6" cstate="print"/>
          <a:stretch>
            <a:fillRect/>
          </a:stretch>
        </p:blipFill>
        <p:spPr>
          <a:xfrm>
            <a:off x="7400291" y="135346"/>
            <a:ext cx="1417317" cy="1160054"/>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Rectangle 3"/>
          <p:cNvSpPr/>
          <p:nvPr/>
        </p:nvSpPr>
        <p:spPr>
          <a:xfrm>
            <a:off x="0" y="6034790"/>
            <a:ext cx="9144000" cy="838200"/>
          </a:xfrm>
          <a:prstGeom prst="rect">
            <a:avLst/>
          </a:prstGeom>
          <a:gradFill flip="none" rotWithShape="1">
            <a:gsLst>
              <a:gs pos="52000">
                <a:schemeClr val="bg1"/>
              </a:gs>
              <a:gs pos="26000">
                <a:schemeClr val="bg1"/>
              </a:gs>
              <a:gs pos="25000">
                <a:srgbClr val="21D6E0"/>
              </a:gs>
              <a:gs pos="75000">
                <a:srgbClr val="0087E6"/>
              </a:gs>
              <a:gs pos="100000">
                <a:srgbClr val="005CB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http://www.maplewoodlanes.com/images/USBC-logo.jpg"/>
          <p:cNvPicPr>
            <a:picLocks noChangeAspect="1" noChangeArrowheads="1"/>
          </p:cNvPicPr>
          <p:nvPr/>
        </p:nvPicPr>
        <p:blipFill>
          <a:blip r:embed="rId3" cstate="print"/>
          <a:srcRect/>
          <a:stretch>
            <a:fillRect/>
          </a:stretch>
        </p:blipFill>
        <p:spPr bwMode="auto">
          <a:xfrm>
            <a:off x="3352800" y="6203430"/>
            <a:ext cx="2476500" cy="495301"/>
          </a:xfrm>
          <a:prstGeom prst="rect">
            <a:avLst/>
          </a:prstGeom>
          <a:noFill/>
        </p:spPr>
      </p:pic>
      <p:sp>
        <p:nvSpPr>
          <p:cNvPr id="8" name="TextBox 7"/>
          <p:cNvSpPr txBox="1"/>
          <p:nvPr/>
        </p:nvSpPr>
        <p:spPr>
          <a:xfrm>
            <a:off x="228600" y="228600"/>
            <a:ext cx="5605124" cy="646331"/>
          </a:xfrm>
          <a:prstGeom prst="rect">
            <a:avLst/>
          </a:prstGeom>
          <a:noFill/>
        </p:spPr>
        <p:txBody>
          <a:bodyPr wrap="none" rtlCol="0">
            <a:spAutoFit/>
          </a:bodyPr>
          <a:lstStyle/>
          <a:p>
            <a:r>
              <a:rPr lang="en-US" sz="3600" b="1" dirty="0">
                <a:ln>
                  <a:solidFill>
                    <a:schemeClr val="tx1"/>
                  </a:solidFill>
                </a:ln>
                <a:solidFill>
                  <a:srgbClr val="FF0000"/>
                </a:solidFill>
                <a:latin typeface="Arial" pitchFamily="34" charset="0"/>
                <a:cs typeface="Arial" pitchFamily="34" charset="0"/>
              </a:rPr>
              <a:t>Wrap Up / Q &amp; A Session</a:t>
            </a:r>
          </a:p>
        </p:txBody>
      </p:sp>
      <p:sp>
        <p:nvSpPr>
          <p:cNvPr id="33801" name="AutoShape 9"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3" name="AutoShape 11" descr="data:image/jpeg;base64,/9j/4AAQSkZJRgABAQAAAQABAAD/2wCEAAkGBggGBRUIBwgUExUTFx4aGRgYFx0fIBsWIiAaJh4ZIR4fJyYjHyAvHB4jKy8gJTMpLzgsHh80NTw2Oic3LCkBCQoKDQsNGQ4OGTUkHiQ1NTU1NTU1NTU1NTU1NDU1NTU1NTU1NTU1NTU1NTU1NTQvNTQ1NTQyNS82NS4sNS8vNP/AABEIAFAAUAMBIgACEQEDEQH/xAAbAAABBQEBAAAAAAAAAAAAAAAHAAMEBQYIAv/EADoQAAECBQIEAwQIBQUAAAAAAAECAwAEBREhBhIHIjFBUWFxE0KBoRQVFyMyUpHRFlWS4fAkYoKxsv/EABkBAAMBAQEAAAAAAAAAAAAAAAAEBQMCAf/EACwRAAEDAwIEBAcBAAAAAAAAAAEAAgMEESESQTFRcdETgcHwBSJhkaGx4RT/2gAMAwEAAhEDEQA/ADjChQoEJiYVYWN7WJNupAtj5xFlZoOLJRLqb2hJINsg37DobRNd5VhfwPof72hgMqQlxaxlavlgCBClwoUKBCrZycDTqdzQVvvYKUEgAW8cEm8TGCRyEWwDa97Xvj5RGflnZhja2EW2lJ3DI7XH7RKYGSoeg9B/e8CE7ChQoEIcT/GqQp1QXKP0d8KbUUm5SMg+BMMfbvTP5S9/Uj9488YdEfTZX+IKe3ztj70D3kD3/Ud/L0gQJkXloChtsRf8Q6RYhhpHxh7see6SJqS8sYL9BdGA8c6Y6PZ/VL+cfiR3+MR6XR9fmstzk644pCFhRQt4DckHptGOnj3jDaE08qq64l5aYRybt6u4IRm2PO36x0hCdbFCxzRH+09R1M0Qe17Rc4yMj3dDJfHOnNrKF0d8EGxBKMHuOsJHHSnOLCEUh8kmwAKMnw6xQcYdJIkq2mqSCQA/fem4FnB7/oR18x5xndGvSVCrP1lPSipgtC6EI6JX+dSjgADp1z6QwRRti1njyvlYRQ1kz9MbbjnbH3W3qtH1/wDXLk7ILcQhxZUEJeB2pPbacX9O8SBxypjI9n9Uv8uPxI7fGGHeMNTdZL8rRmwgG3M4Se3YWv1F7eIgfVCmmaqTj6pIoKlrJSlQslQ5lAXBwAYQpnUwJ8W6tVdJXStaGsaCPqBy452RJ+3emfyl7+pH7xIp/Gqn1GpNyjVJfu4sJFtpyTboDmA/NUlTK9gJCvym3yIxfyxBT4O6I+iy41DUG+ZY+5B7IPVfqe3l6xQc2j8IyMz3UN8dXFIGSi3bqEUHgSyQEBWDg9/KOe9RUSYpdQUqbpplkKUr2SCq4te5G4XwL/MDzjoeBLxqnkuVOXkgMoQpZ/5EAf8AkxHkPyq78JJ/0aQOIOdx0Wb0VqaW0rVVzr8v7S7ZSlKD71xkqVgC1+njFpXuKGoZ1r/TBMsgmwCbFf6nI9QBGfXVWAtZtfJABzuSd3ewsLGw8MRLZo9S1Oj2VJpzq0ldwtaUpSlObAKx45yemIxubWBVrwYhJ4szOpcfYUZUoiYSZqbeW44kFSis3vZKVEeJwsDPh5w/NzzMqpbAXfdYICVA7eVwXCUWHUjlNzm/WNI7wznWpNtVXngtxRCG2m8C9veXi+Bk27DMbPRNBkqTKFk09tDzZstQFzkXwo5tHQYUpNXwtHHV0wPfkhbRdO15+UCZeguKsbhSwEixKT7wB6pGR2JhqtNVTT7wlKoy22paN23cMgjbfFwOkdAwAuJU83V9cOqS9hqzYxjl65H+4mBzQ0cVxT1klVKQGDnufVVbTCqtXkITZG9QJKikJAvcq3CwsB3jouTfl5iUS5JuJUi3KUkEWHhbEc40ujVCqNql6ZLLeyL7UmyfiehOPDpB90m5NL000iekPo60DaWwMC2AR1wRHse64+K5YwnFsW95VvFfVqBTK62EVOSQ5bpcZHoeoiwhRsoTXFpu02KHWuOG0qnTxmNMS3snmuaybkrT3Tm5v3H6d4qvtSqiqYJqTbS6kAbwkAFBt3Sc284LUBbidpKZ03XRXaIClDyrKCfddPl+VR+d/EQ5TBklo3eXYrKeSS+skn8pym6yqXEHUDFNau0pK9+8beVKbKJtbJNgM4zGvmRXaFVVinyKn94BU4p5sb1dztNtvoMeEYPStRlaTxdbTsSkKSW1lIx7RSblVuw3WjZ6rRIVLUYL7cisJSAFLd+9vkgBvoRuPTvmOKtrWlugWBF/utqI6i4Pzb08x+14n9d1SkMqcrDCWABjnQsqV+VIT1MQNKcKWZ6URUq+45dznLWB1zzkZuepAtFXw/0pPao1Qqsah5kS6ykAjCnUn8IHQIT19becGWOJ4WR2Ze537LuCslbqMXyg8v7c/lMSUjLU6VEtJsJQhPRKRYQ/ChRisyb5KUVOpdQs6cpn0p5N89L2x3Pf/LRbRgOKNCqdXYQZJN0gZHxN+nwz5R4cDC0ha18jWvNhuU9KcTmp5kusSVwDYkqI/wC0xXVDijTapS1sONJANhm588Dbnp19IyjNJrBpApsvIbScFW697nOAL5h06UmZSXEnM0cuWzu37Fbj16jp+0Z6nbKiKelBdqdvixbw5nbPLipen/qyUmrtoc9o8SS4ttQ3XuTkiwT5RI/iuizranJZJWpCfx/RvabB2OUmwxeKlvTuqW6a4zLucqwUhtS72Se9z0sMY8YisaLrEvRVSbcisOLOViYITbsChIzjGfGKELWStL5nZv8ARTKu1PKG0+Rbjx9O/VarTmtqdJvuT66nubGNtttiRgWPmCe/eLD7YZFZ3Mya1JHvALI/UJjCzvDOvJoaFKSCUk8oTYWNs3AuT5kRaU5qsuKRLGkBNrDlXgDySB8o7kjgAuw38wPTKUa+QmzhZFehVlNdp/0ptlSBfF++B+/eLKIlLkU06mIlk+6M+Z7n9YlwimF//9k="/>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393032" y="1557278"/>
            <a:ext cx="8382000" cy="4339650"/>
          </a:xfrm>
          <a:prstGeom prst="rect">
            <a:avLst/>
          </a:prstGeom>
          <a:noFill/>
        </p:spPr>
        <p:txBody>
          <a:bodyPr wrap="square" rtlCol="0">
            <a:spAutoFit/>
          </a:bodyPr>
          <a:lstStyle/>
          <a:p>
            <a:pPr algn="ctr"/>
            <a:r>
              <a:rPr lang="en-US" sz="6000" b="1" dirty="0"/>
              <a:t>  </a:t>
            </a:r>
            <a:r>
              <a:rPr lang="en-US" sz="6000" b="1" dirty="0" smtClean="0">
                <a:latin typeface="Arial Black" pitchFamily="34" charset="0"/>
              </a:rPr>
              <a:t>Are You Ready to Have </a:t>
            </a:r>
            <a:r>
              <a:rPr lang="en-US" sz="6000" b="1" dirty="0">
                <a:latin typeface="Arial Black" pitchFamily="34" charset="0"/>
              </a:rPr>
              <a:t>a Successful </a:t>
            </a:r>
            <a:r>
              <a:rPr lang="en-US" sz="6000" b="1" dirty="0" smtClean="0">
                <a:latin typeface="Arial Black" pitchFamily="34" charset="0"/>
              </a:rPr>
              <a:t>Season?</a:t>
            </a:r>
          </a:p>
          <a:p>
            <a:pPr algn="ctr"/>
            <a:r>
              <a:rPr lang="en-US" sz="2800" b="1" dirty="0" smtClean="0">
                <a:latin typeface="Arial Black" pitchFamily="34" charset="0"/>
              </a:rPr>
              <a:t>  </a:t>
            </a:r>
            <a:endParaRPr lang="en-US" sz="2800" b="1" dirty="0">
              <a:latin typeface="Arial Black" pitchFamily="34" charset="0"/>
            </a:endParaRPr>
          </a:p>
          <a:p>
            <a:pPr algn="ctr"/>
            <a:r>
              <a:rPr lang="en-US" sz="6000" b="1" dirty="0" smtClean="0">
                <a:solidFill>
                  <a:srgbClr val="FF0000"/>
                </a:solidFill>
                <a:latin typeface="Arial Black" pitchFamily="34" charset="0"/>
              </a:rPr>
              <a:t>We’re Here to Help!</a:t>
            </a:r>
            <a:endParaRPr lang="en-US" sz="6000" b="1" dirty="0">
              <a:solidFill>
                <a:srgbClr val="FF0000"/>
              </a:solidFill>
            </a:endParaRPr>
          </a:p>
        </p:txBody>
      </p:sp>
      <p:pic>
        <p:nvPicPr>
          <p:cNvPr id="9" name="Picture 8" descr="YumaBA.jpg"/>
          <p:cNvPicPr>
            <a:picLocks noChangeAspect="1"/>
          </p:cNvPicPr>
          <p:nvPr/>
        </p:nvPicPr>
        <p:blipFill>
          <a:blip r:embed="rId4" cstate="print"/>
          <a:stretch>
            <a:fillRect/>
          </a:stretch>
        </p:blipFill>
        <p:spPr>
          <a:xfrm>
            <a:off x="7400291" y="135346"/>
            <a:ext cx="1417317" cy="116005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Module</Template>
  <TotalTime>72749</TotalTime>
  <Words>1634</Words>
  <Application>Microsoft Office PowerPoint</Application>
  <PresentationFormat>On-screen Show (4:3)</PresentationFormat>
  <Paragraphs>388</Paragraphs>
  <Slides>40</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Arial Black</vt:lpstr>
      <vt:lpstr>Calibri</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Lance Stern</dc:creator>
  <cp:lastModifiedBy>Yuma USBC</cp:lastModifiedBy>
  <cp:revision>68</cp:revision>
  <cp:lastPrinted>2026-08-16T06:46:21Z</cp:lastPrinted>
  <dcterms:created xsi:type="dcterms:W3CDTF">2013-08-18T01:23:19Z</dcterms:created>
  <dcterms:modified xsi:type="dcterms:W3CDTF">2026-08-31T01:45:53Z</dcterms:modified>
</cp:coreProperties>
</file>